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7" r:id="rId1"/>
  </p:sldMasterIdLst>
  <p:notesMasterIdLst>
    <p:notesMasterId r:id="rId33"/>
  </p:notesMasterIdLst>
  <p:sldIdLst>
    <p:sldId id="256" r:id="rId2"/>
    <p:sldId id="257" r:id="rId3"/>
    <p:sldId id="314" r:id="rId4"/>
    <p:sldId id="258" r:id="rId5"/>
    <p:sldId id="307" r:id="rId6"/>
    <p:sldId id="308" r:id="rId7"/>
    <p:sldId id="309" r:id="rId8"/>
    <p:sldId id="323" r:id="rId9"/>
    <p:sldId id="312" r:id="rId10"/>
    <p:sldId id="313" r:id="rId11"/>
    <p:sldId id="315" r:id="rId12"/>
    <p:sldId id="316" r:id="rId13"/>
    <p:sldId id="317" r:id="rId14"/>
    <p:sldId id="274" r:id="rId15"/>
    <p:sldId id="259" r:id="rId16"/>
    <p:sldId id="260" r:id="rId17"/>
    <p:sldId id="264" r:id="rId18"/>
    <p:sldId id="275" r:id="rId19"/>
    <p:sldId id="273" r:id="rId20"/>
    <p:sldId id="262" r:id="rId21"/>
    <p:sldId id="270" r:id="rId22"/>
    <p:sldId id="269" r:id="rId23"/>
    <p:sldId id="268" r:id="rId24"/>
    <p:sldId id="287" r:id="rId25"/>
    <p:sldId id="267" r:id="rId26"/>
    <p:sldId id="320" r:id="rId27"/>
    <p:sldId id="326" r:id="rId28"/>
    <p:sldId id="324" r:id="rId29"/>
    <p:sldId id="321" r:id="rId30"/>
    <p:sldId id="322" r:id="rId31"/>
    <p:sldId id="325"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F2F"/>
    <a:srgbClr val="FFD0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4" autoAdjust="0"/>
    <p:restoredTop sz="94639" autoAdjust="0"/>
  </p:normalViewPr>
  <p:slideViewPr>
    <p:cSldViewPr snapToGrid="0">
      <p:cViewPr varScale="1">
        <p:scale>
          <a:sx n="186" d="100"/>
          <a:sy n="186" d="100"/>
        </p:scale>
        <p:origin x="130" y="398"/>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363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B61461F-D4C5-4998-A71A-325AC3661112}" type="datetimeFigureOut">
              <a:rPr lang="en-US" smtClean="0"/>
              <a:t>1/8/2019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3798D56-A808-4A47-A0F2-077226C4CA6A}" type="slidenum">
              <a:rPr lang="en-US" smtClean="0"/>
              <a:t>‹#›</a:t>
            </a:fld>
            <a:endParaRPr lang="en-US"/>
          </a:p>
        </p:txBody>
      </p:sp>
    </p:spTree>
    <p:extLst>
      <p:ext uri="{BB962C8B-B14F-4D97-AF65-F5344CB8AC3E}">
        <p14:creationId xmlns:p14="http://schemas.microsoft.com/office/powerpoint/2010/main" val="2600095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point of this slide is to emphasize</a:t>
            </a:r>
            <a:r>
              <a:rPr lang="en-US" baseline="0" dirty="0" smtClean="0"/>
              <a:t> that for at least the last 65 years or so, approaches to understanding intelligence have been inspired both by the nature of the human brain and by capabilities of computers -- these tools have inspired contrasting approaches.  You can hint that the approaches are beginning to merge, though you may want to save that point to bring up near the end</a:t>
            </a:r>
            <a:endParaRPr lang="en-US" dirty="0"/>
          </a:p>
        </p:txBody>
      </p:sp>
      <p:sp>
        <p:nvSpPr>
          <p:cNvPr id="4" name="Slide Number Placeholder 3"/>
          <p:cNvSpPr>
            <a:spLocks noGrp="1"/>
          </p:cNvSpPr>
          <p:nvPr>
            <p:ph type="sldNum" sz="quarter" idx="10"/>
          </p:nvPr>
        </p:nvSpPr>
        <p:spPr/>
        <p:txBody>
          <a:bodyPr/>
          <a:lstStyle/>
          <a:p>
            <a:fld id="{93798D56-A808-4A47-A0F2-077226C4CA6A}" type="slidenum">
              <a:rPr lang="en-US" smtClean="0"/>
              <a:t>4</a:t>
            </a:fld>
            <a:endParaRPr lang="en-US"/>
          </a:p>
        </p:txBody>
      </p:sp>
    </p:spTree>
    <p:extLst>
      <p:ext uri="{BB962C8B-B14F-4D97-AF65-F5344CB8AC3E}">
        <p14:creationId xmlns:p14="http://schemas.microsoft.com/office/powerpoint/2010/main" val="2314501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shows just a tiny subset of the neurons – and fails</a:t>
            </a:r>
            <a:r>
              <a:rPr lang="en-US" baseline="0" dirty="0" smtClean="0"/>
              <a:t> to show all the synapses onto them</a:t>
            </a:r>
            <a:endParaRPr lang="en-US" dirty="0"/>
          </a:p>
        </p:txBody>
      </p:sp>
      <p:sp>
        <p:nvSpPr>
          <p:cNvPr id="4" name="Slide Number Placeholder 3"/>
          <p:cNvSpPr>
            <a:spLocks noGrp="1"/>
          </p:cNvSpPr>
          <p:nvPr>
            <p:ph type="sldNum" sz="quarter" idx="10"/>
          </p:nvPr>
        </p:nvSpPr>
        <p:spPr/>
        <p:txBody>
          <a:bodyPr/>
          <a:lstStyle/>
          <a:p>
            <a:fld id="{93798D56-A808-4A47-A0F2-077226C4CA6A}" type="slidenum">
              <a:rPr lang="en-US" smtClean="0"/>
              <a:t>5</a:t>
            </a:fld>
            <a:endParaRPr lang="en-US"/>
          </a:p>
        </p:txBody>
      </p:sp>
    </p:spTree>
    <p:extLst>
      <p:ext uri="{BB962C8B-B14F-4D97-AF65-F5344CB8AC3E}">
        <p14:creationId xmlns:p14="http://schemas.microsoft.com/office/powerpoint/2010/main" val="3659291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like this classic figure because you can see the inhibitory connections,</a:t>
            </a:r>
            <a:r>
              <a:rPr lang="en-US" baseline="0" dirty="0" smtClean="0"/>
              <a:t> in the lateral nexus – Light shined on just one of the ‘</a:t>
            </a:r>
            <a:r>
              <a:rPr lang="en-US" baseline="0" dirty="0" err="1" smtClean="0"/>
              <a:t>omatidea</a:t>
            </a:r>
            <a:r>
              <a:rPr lang="en-US" baseline="0" dirty="0" smtClean="0"/>
              <a:t>’ results in strong excitation.  If you shine a light on both at the same time, neither fires as strongly due to inhibition through the lateral nexus.  Grey looks</a:t>
            </a:r>
            <a:endParaRPr lang="en-US" dirty="0"/>
          </a:p>
        </p:txBody>
      </p:sp>
      <p:sp>
        <p:nvSpPr>
          <p:cNvPr id="4" name="Slide Number Placeholder 3"/>
          <p:cNvSpPr>
            <a:spLocks noGrp="1"/>
          </p:cNvSpPr>
          <p:nvPr>
            <p:ph type="sldNum" sz="quarter" idx="10"/>
          </p:nvPr>
        </p:nvSpPr>
        <p:spPr/>
        <p:txBody>
          <a:bodyPr/>
          <a:lstStyle/>
          <a:p>
            <a:fld id="{93798D56-A808-4A47-A0F2-077226C4CA6A}" type="slidenum">
              <a:rPr lang="en-US" smtClean="0"/>
              <a:t>7</a:t>
            </a:fld>
            <a:endParaRPr lang="en-US"/>
          </a:p>
        </p:txBody>
      </p:sp>
    </p:spTree>
    <p:extLst>
      <p:ext uri="{BB962C8B-B14F-4D97-AF65-F5344CB8AC3E}">
        <p14:creationId xmlns:p14="http://schemas.microsoft.com/office/powerpoint/2010/main" val="2039199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like this classic figure because you can see the inhibitory connections,</a:t>
            </a:r>
            <a:r>
              <a:rPr lang="en-US" baseline="0" dirty="0" smtClean="0"/>
              <a:t> in the lateral nexus – Light shined on just one of the ‘</a:t>
            </a:r>
            <a:r>
              <a:rPr lang="en-US" baseline="0" dirty="0" err="1" smtClean="0"/>
              <a:t>omatidea</a:t>
            </a:r>
            <a:r>
              <a:rPr lang="en-US" baseline="0" dirty="0" smtClean="0"/>
              <a:t>’ results in strong excitation.  If you shine a light on both at the same time, neither fires as strongly due to inhibition through the lateral nexus.  Grey looks</a:t>
            </a:r>
            <a:endParaRPr lang="en-US" dirty="0"/>
          </a:p>
        </p:txBody>
      </p:sp>
      <p:sp>
        <p:nvSpPr>
          <p:cNvPr id="4" name="Slide Number Placeholder 3"/>
          <p:cNvSpPr>
            <a:spLocks noGrp="1"/>
          </p:cNvSpPr>
          <p:nvPr>
            <p:ph type="sldNum" sz="quarter" idx="10"/>
          </p:nvPr>
        </p:nvSpPr>
        <p:spPr/>
        <p:txBody>
          <a:bodyPr/>
          <a:lstStyle/>
          <a:p>
            <a:fld id="{93798D56-A808-4A47-A0F2-077226C4CA6A}" type="slidenum">
              <a:rPr lang="en-US" smtClean="0"/>
              <a:t>8</a:t>
            </a:fld>
            <a:endParaRPr lang="en-US"/>
          </a:p>
        </p:txBody>
      </p:sp>
    </p:spTree>
    <p:extLst>
      <p:ext uri="{BB962C8B-B14F-4D97-AF65-F5344CB8AC3E}">
        <p14:creationId xmlns:p14="http://schemas.microsoft.com/office/powerpoint/2010/main" val="2039199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a:t>
            </a:r>
            <a:r>
              <a:rPr lang="en-US" baseline="0" dirty="0" smtClean="0"/>
              <a:t> aspects of an input influence how see and interpret all other aspects – note went and event in the sentences</a:t>
            </a:r>
            <a:endParaRPr lang="en-US" dirty="0"/>
          </a:p>
        </p:txBody>
      </p:sp>
      <p:sp>
        <p:nvSpPr>
          <p:cNvPr id="4" name="Slide Number Placeholder 3"/>
          <p:cNvSpPr>
            <a:spLocks noGrp="1"/>
          </p:cNvSpPr>
          <p:nvPr>
            <p:ph type="sldNum" sz="quarter" idx="10"/>
          </p:nvPr>
        </p:nvSpPr>
        <p:spPr/>
        <p:txBody>
          <a:bodyPr/>
          <a:lstStyle/>
          <a:p>
            <a:fld id="{93798D56-A808-4A47-A0F2-077226C4CA6A}" type="slidenum">
              <a:rPr lang="en-US" smtClean="0"/>
              <a:t>9</a:t>
            </a:fld>
            <a:endParaRPr lang="en-US"/>
          </a:p>
        </p:txBody>
      </p:sp>
    </p:spTree>
    <p:extLst>
      <p:ext uri="{BB962C8B-B14F-4D97-AF65-F5344CB8AC3E}">
        <p14:creationId xmlns:p14="http://schemas.microsoft.com/office/powerpoint/2010/main" val="2832485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want to you can note that the binary nature of the units was</a:t>
            </a:r>
            <a:r>
              <a:rPr lang="en-US" baseline="0" dirty="0" smtClean="0"/>
              <a:t> one limitation that had to be overcome before we could figure out now to teach multi-layer neural networks </a:t>
            </a:r>
            <a:endParaRPr lang="en-US" dirty="0"/>
          </a:p>
        </p:txBody>
      </p:sp>
      <p:sp>
        <p:nvSpPr>
          <p:cNvPr id="4" name="Slide Number Placeholder 3"/>
          <p:cNvSpPr>
            <a:spLocks noGrp="1"/>
          </p:cNvSpPr>
          <p:nvPr>
            <p:ph type="sldNum" sz="quarter" idx="10"/>
          </p:nvPr>
        </p:nvSpPr>
        <p:spPr/>
        <p:txBody>
          <a:bodyPr/>
          <a:lstStyle/>
          <a:p>
            <a:fld id="{93798D56-A808-4A47-A0F2-077226C4CA6A}" type="slidenum">
              <a:rPr lang="en-US" smtClean="0"/>
              <a:t>15</a:t>
            </a:fld>
            <a:endParaRPr lang="en-US"/>
          </a:p>
        </p:txBody>
      </p:sp>
    </p:spTree>
    <p:extLst>
      <p:ext uri="{BB962C8B-B14F-4D97-AF65-F5344CB8AC3E}">
        <p14:creationId xmlns:p14="http://schemas.microsoft.com/office/powerpoint/2010/main" val="4290955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here is most</a:t>
            </a:r>
            <a:r>
              <a:rPr lang="en-US" baseline="0" dirty="0" smtClean="0"/>
              <a:t> people are ok with the idea that there are basic aspects of cognition that neural networks can help us understand, but we now begin to see more clearly how they may help us with other aspects</a:t>
            </a:r>
            <a:endParaRPr lang="en-US" dirty="0"/>
          </a:p>
        </p:txBody>
      </p:sp>
      <p:sp>
        <p:nvSpPr>
          <p:cNvPr id="4" name="Slide Number Placeholder 3"/>
          <p:cNvSpPr>
            <a:spLocks noGrp="1"/>
          </p:cNvSpPr>
          <p:nvPr>
            <p:ph type="sldNum" sz="quarter" idx="10"/>
          </p:nvPr>
        </p:nvSpPr>
        <p:spPr/>
        <p:txBody>
          <a:bodyPr/>
          <a:lstStyle/>
          <a:p>
            <a:fld id="{93798D56-A808-4A47-A0F2-077226C4CA6A}" type="slidenum">
              <a:rPr lang="en-US" smtClean="0"/>
              <a:t>19</a:t>
            </a:fld>
            <a:endParaRPr lang="en-US"/>
          </a:p>
        </p:txBody>
      </p:sp>
    </p:spTree>
    <p:extLst>
      <p:ext uri="{BB962C8B-B14F-4D97-AF65-F5344CB8AC3E}">
        <p14:creationId xmlns:p14="http://schemas.microsoft.com/office/powerpoint/2010/main" val="3482524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follow up to the recurrent network</a:t>
            </a:r>
            <a:r>
              <a:rPr lang="en-US" baseline="0" dirty="0" smtClean="0"/>
              <a:t> slide, this sh</a:t>
            </a:r>
            <a:r>
              <a:rPr lang="en-US" dirty="0" smtClean="0"/>
              <a:t>ows how combining FF and recurrent networks can begin to address a complex scene interpretation task</a:t>
            </a:r>
          </a:p>
          <a:p>
            <a:r>
              <a:rPr lang="en-US" dirty="0" smtClean="0"/>
              <a:t>You could also discuss Google Translate</a:t>
            </a:r>
            <a:r>
              <a:rPr lang="en-US" baseline="0" dirty="0" smtClean="0"/>
              <a:t> if you like</a:t>
            </a:r>
            <a:endParaRPr lang="en-US" dirty="0"/>
          </a:p>
        </p:txBody>
      </p:sp>
      <p:sp>
        <p:nvSpPr>
          <p:cNvPr id="4" name="Slide Number Placeholder 3"/>
          <p:cNvSpPr>
            <a:spLocks noGrp="1"/>
          </p:cNvSpPr>
          <p:nvPr>
            <p:ph type="sldNum" sz="quarter" idx="10"/>
          </p:nvPr>
        </p:nvSpPr>
        <p:spPr/>
        <p:txBody>
          <a:bodyPr/>
          <a:lstStyle/>
          <a:p>
            <a:fld id="{93798D56-A808-4A47-A0F2-077226C4CA6A}" type="slidenum">
              <a:rPr lang="en-US" smtClean="0"/>
              <a:t>24</a:t>
            </a:fld>
            <a:endParaRPr lang="en-US"/>
          </a:p>
        </p:txBody>
      </p:sp>
    </p:spTree>
    <p:extLst>
      <p:ext uri="{BB962C8B-B14F-4D97-AF65-F5344CB8AC3E}">
        <p14:creationId xmlns:p14="http://schemas.microsoft.com/office/powerpoint/2010/main" val="1983928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ECD19FB2-3AAB-4D03-B13A-2960828C78E3}" type="datetimeFigureOut">
              <a:rPr lang="en-US" smtClean="0"/>
              <a:t>1/8/2019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73592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B80C674-7DFC-42FE-B9CD-82963CDB1557}" type="datetimeFigureOut">
              <a:rPr lang="en-US" smtClean="0"/>
              <a:t>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180030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76456F-F47D-4F25-8053-2A695DA0CA7D}" type="datetimeFigureOut">
              <a:rPr lang="en-US" smtClean="0"/>
              <a:t>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660642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D6C7379-69CC-4837-9905-BEBA22830C8A}" type="datetimeFigureOut">
              <a:rPr lang="en-US" smtClean="0"/>
              <a:t>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5477181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EB8B7E-8AEE-4F10-BFEE-C999AD004D36}" type="datetimeFigureOut">
              <a:rPr lang="en-US" smtClean="0"/>
              <a:t>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07387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8668F3F9-58BC-440B-B37B-805B9055EF92}" type="datetimeFigureOut">
              <a:rPr lang="en-US" smtClean="0"/>
              <a:t>1/8/2019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353531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0D5A53AF-48EA-489D-8260-9DCAB666386A}" type="datetimeFigureOut">
              <a:rPr lang="en-US" smtClean="0"/>
              <a:t>1/8/2019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942378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smtClean="0"/>
              <a:t>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899725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smtClean="0"/>
              <a:t>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76570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smtClean="0"/>
              <a:t>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84003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F39F4F5-F4D2-4D2A-AB60-88D37ADCB869}" type="datetimeFigureOut">
              <a:rPr lang="en-US" smtClean="0"/>
              <a:t>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576058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smtClean="0"/>
              <a:t>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83736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smtClean="0"/>
              <a:t>1/8/2019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08668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smtClean="0"/>
              <a:t>1/8/2019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993580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smtClean="0"/>
              <a:t>1/8/2019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50976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D1BD23-6E54-4D9D-AD88-A2813C73CC25}" type="datetimeFigureOut">
              <a:rPr lang="en-US" smtClean="0"/>
              <a:t>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36912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71A834-4F3C-4AF9-9C74-05EC35A0F292}" type="datetimeFigureOut">
              <a:rPr lang="en-US" smtClean="0"/>
              <a:t>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27943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1CF1133-3259-4C45-BABA-5B62D9C6F78D}" type="datetimeFigureOut">
              <a:rPr lang="en-US" smtClean="0"/>
              <a:t>1/8/2019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83769138"/>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5400" dirty="0" smtClean="0"/>
              <a:t>Can they help us understand </a:t>
            </a:r>
            <a:br>
              <a:rPr lang="en-US" sz="5400" dirty="0" smtClean="0"/>
            </a:br>
            <a:r>
              <a:rPr lang="en-US" sz="5400" dirty="0" smtClean="0"/>
              <a:t>the human mind?</a:t>
            </a:r>
            <a:endParaRPr lang="en-US" sz="5400" dirty="0"/>
          </a:p>
        </p:txBody>
      </p:sp>
      <p:sp>
        <p:nvSpPr>
          <p:cNvPr id="3" name="Subtitle 2"/>
          <p:cNvSpPr>
            <a:spLocks noGrp="1"/>
          </p:cNvSpPr>
          <p:nvPr>
            <p:ph type="subTitle" idx="1"/>
          </p:nvPr>
        </p:nvSpPr>
        <p:spPr/>
        <p:txBody>
          <a:bodyPr/>
          <a:lstStyle/>
          <a:p>
            <a:r>
              <a:rPr lang="en-US" dirty="0" smtClean="0"/>
              <a:t>Neural Network Models of Intelligence</a:t>
            </a:r>
            <a:endParaRPr lang="en-US" dirty="0"/>
          </a:p>
        </p:txBody>
      </p:sp>
    </p:spTree>
    <p:extLst>
      <p:ext uri="{BB962C8B-B14F-4D97-AF65-F5344CB8AC3E}">
        <p14:creationId xmlns:p14="http://schemas.microsoft.com/office/powerpoint/2010/main" val="27604664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Neural network models as constraint-satisfaction systems</a:t>
            </a:r>
            <a:endParaRPr lang="en-US" dirty="0"/>
          </a:p>
        </p:txBody>
      </p:sp>
      <p:sp>
        <p:nvSpPr>
          <p:cNvPr id="3" name="Content Placeholder 2"/>
          <p:cNvSpPr>
            <a:spLocks noGrp="1"/>
          </p:cNvSpPr>
          <p:nvPr>
            <p:ph sz="half" idx="1"/>
          </p:nvPr>
        </p:nvSpPr>
        <p:spPr/>
        <p:txBody>
          <a:bodyPr>
            <a:normAutofit/>
          </a:bodyPr>
          <a:lstStyle/>
          <a:p>
            <a:r>
              <a:rPr lang="en-US" dirty="0" smtClean="0"/>
              <a:t>The interactive activation model</a:t>
            </a:r>
            <a:r>
              <a:rPr lang="en-US" dirty="0"/>
              <a:t> </a:t>
            </a:r>
            <a:endParaRPr lang="en-US" dirty="0" smtClean="0"/>
          </a:p>
          <a:p>
            <a:pPr lvl="1"/>
            <a:r>
              <a:rPr lang="en-US" dirty="0" smtClean="0"/>
              <a:t>Perception emerges from excitatory and interactions among simple neuron-like processing units.</a:t>
            </a:r>
          </a:p>
          <a:p>
            <a:pPr lvl="1"/>
            <a:r>
              <a:rPr lang="en-US" dirty="0" smtClean="0"/>
              <a:t>Captured context effects in perception that had been observed in human experiments.</a:t>
            </a:r>
          </a:p>
        </p:txBody>
      </p:sp>
      <p:pic>
        <p:nvPicPr>
          <p:cNvPr id="5" name="Picture 6" descr="Iam"/>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987243" y="1825625"/>
            <a:ext cx="3699152" cy="4351338"/>
          </a:xfrm>
          <a:noFill/>
        </p:spPr>
      </p:pic>
    </p:spTree>
    <p:extLst>
      <p:ext uri="{BB962C8B-B14F-4D97-AF65-F5344CB8AC3E}">
        <p14:creationId xmlns:p14="http://schemas.microsoft.com/office/powerpoint/2010/main" val="3277590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Neural network models as constraint-satisfaction systems</a:t>
            </a:r>
            <a:endParaRPr lang="en-US" dirty="0"/>
          </a:p>
        </p:txBody>
      </p:sp>
      <p:sp>
        <p:nvSpPr>
          <p:cNvPr id="3" name="Content Placeholder 2"/>
          <p:cNvSpPr>
            <a:spLocks noGrp="1"/>
          </p:cNvSpPr>
          <p:nvPr>
            <p:ph sz="half" idx="1"/>
          </p:nvPr>
        </p:nvSpPr>
        <p:spPr/>
        <p:txBody>
          <a:bodyPr>
            <a:normAutofit/>
          </a:bodyPr>
          <a:lstStyle/>
          <a:p>
            <a:r>
              <a:rPr lang="en-US" dirty="0" smtClean="0"/>
              <a:t>The interactive activation model</a:t>
            </a:r>
            <a:r>
              <a:rPr lang="en-US" dirty="0"/>
              <a:t> </a:t>
            </a:r>
            <a:endParaRPr lang="en-US" dirty="0" smtClean="0"/>
          </a:p>
          <a:p>
            <a:pPr lvl="1"/>
            <a:r>
              <a:rPr lang="en-US" dirty="0" smtClean="0"/>
              <a:t>Perception emerges from excitatory and interactions among simple neuron-like processing units.</a:t>
            </a:r>
          </a:p>
          <a:p>
            <a:pPr lvl="1"/>
            <a:r>
              <a:rPr lang="en-US" dirty="0" smtClean="0"/>
              <a:t>Captured context effects in perception that had been observed in human experiments.</a:t>
            </a:r>
          </a:p>
          <a:p>
            <a:pPr lvl="1"/>
            <a:endParaRPr lang="en-US" dirty="0"/>
          </a:p>
        </p:txBody>
      </p:sp>
      <p:pic>
        <p:nvPicPr>
          <p:cNvPr id="6" name="Picture 7" descr="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5307" y="1297578"/>
            <a:ext cx="3258320" cy="5012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5670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Neural network models as constraint-satisfaction systems</a:t>
            </a:r>
            <a:endParaRPr lang="en-US" dirty="0"/>
          </a:p>
        </p:txBody>
      </p:sp>
      <p:sp>
        <p:nvSpPr>
          <p:cNvPr id="3" name="Content Placeholder 2"/>
          <p:cNvSpPr>
            <a:spLocks noGrp="1"/>
          </p:cNvSpPr>
          <p:nvPr>
            <p:ph sz="half" idx="1"/>
          </p:nvPr>
        </p:nvSpPr>
        <p:spPr>
          <a:xfrm>
            <a:off x="1120000" y="1825625"/>
            <a:ext cx="5025216" cy="4775472"/>
          </a:xfrm>
        </p:spPr>
        <p:txBody>
          <a:bodyPr>
            <a:normAutofit/>
          </a:bodyPr>
          <a:lstStyle/>
          <a:p>
            <a:r>
              <a:rPr lang="en-US" dirty="0" smtClean="0"/>
              <a:t>The interactive activation model</a:t>
            </a:r>
            <a:r>
              <a:rPr lang="en-US" dirty="0"/>
              <a:t> </a:t>
            </a:r>
            <a:endParaRPr lang="en-US" dirty="0" smtClean="0"/>
          </a:p>
          <a:p>
            <a:pPr lvl="1"/>
            <a:r>
              <a:rPr lang="en-US" dirty="0" smtClean="0"/>
              <a:t>Perception emerges from excitatory and interactions among simple neuron-like processing units.</a:t>
            </a:r>
          </a:p>
          <a:p>
            <a:pPr lvl="1"/>
            <a:r>
              <a:rPr lang="en-US" dirty="0" smtClean="0"/>
              <a:t>Captured context effects in perception that had been observed in human experiments.</a:t>
            </a:r>
          </a:p>
          <a:p>
            <a:r>
              <a:rPr lang="en-US" dirty="0" smtClean="0"/>
              <a:t>The same principles captured related effects in speech and other domains</a:t>
            </a:r>
            <a:endParaRPr lang="en-US" dirty="0"/>
          </a:p>
        </p:txBody>
      </p:sp>
      <p:pic>
        <p:nvPicPr>
          <p:cNvPr id="6" name="Picture 7" descr="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5307" y="1297578"/>
            <a:ext cx="3258320" cy="5012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7104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Can neural networks help us understand how we learn?</a:t>
            </a:r>
            <a:endParaRPr lang="en-US" dirty="0"/>
          </a:p>
        </p:txBody>
      </p:sp>
      <p:sp>
        <p:nvSpPr>
          <p:cNvPr id="5" name="Content Placeholder 4"/>
          <p:cNvSpPr>
            <a:spLocks noGrp="1"/>
          </p:cNvSpPr>
          <p:nvPr>
            <p:ph idx="1"/>
          </p:nvPr>
        </p:nvSpPr>
        <p:spPr/>
        <p:txBody>
          <a:bodyPr/>
          <a:lstStyle/>
          <a:p>
            <a:r>
              <a:rPr lang="en-US" dirty="0" smtClean="0"/>
              <a:t>Most of the applications of neural networks apply to things we learn to do</a:t>
            </a:r>
          </a:p>
          <a:p>
            <a:r>
              <a:rPr lang="en-US" dirty="0" smtClean="0"/>
              <a:t>Can these models help us understand the nature and time course of human learning?</a:t>
            </a:r>
            <a:endParaRPr lang="en-US" dirty="0"/>
          </a:p>
        </p:txBody>
      </p:sp>
    </p:spTree>
    <p:extLst>
      <p:ext uri="{BB962C8B-B14F-4D97-AF65-F5344CB8AC3E}">
        <p14:creationId xmlns:p14="http://schemas.microsoft.com/office/powerpoint/2010/main" val="1691327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perceptron</a:t>
            </a:r>
            <a:endParaRPr lang="en-US" dirty="0"/>
          </a:p>
        </p:txBody>
      </p:sp>
      <p:sp>
        <p:nvSpPr>
          <p:cNvPr id="4" name="Content Placeholder 3"/>
          <p:cNvSpPr>
            <a:spLocks noGrp="1"/>
          </p:cNvSpPr>
          <p:nvPr>
            <p:ph sz="half" idx="2"/>
          </p:nvPr>
        </p:nvSpPr>
        <p:spPr>
          <a:xfrm>
            <a:off x="725864" y="1905743"/>
            <a:ext cx="5033960" cy="4351338"/>
          </a:xfrm>
        </p:spPr>
        <p:txBody>
          <a:bodyPr>
            <a:normAutofit fontScale="77500" lnSpcReduction="20000"/>
          </a:bodyPr>
          <a:lstStyle/>
          <a:p>
            <a:r>
              <a:rPr lang="en-US" dirty="0" smtClean="0"/>
              <a:t>Sums weights from active inputs</a:t>
            </a:r>
          </a:p>
          <a:p>
            <a:pPr marL="0" indent="0">
              <a:buNone/>
            </a:pPr>
            <a:r>
              <a:rPr lang="en-US" dirty="0"/>
              <a:t>	</a:t>
            </a:r>
            <a:r>
              <a:rPr lang="en-US" dirty="0" smtClean="0"/>
              <a:t>Sum = W1 +W3</a:t>
            </a:r>
          </a:p>
          <a:p>
            <a:r>
              <a:rPr lang="en-US" dirty="0" smtClean="0"/>
              <a:t>If Sum exceeds Threshold:</a:t>
            </a:r>
          </a:p>
          <a:p>
            <a:pPr marL="0" indent="0">
              <a:buNone/>
            </a:pPr>
            <a:r>
              <a:rPr lang="en-US" dirty="0"/>
              <a:t>	</a:t>
            </a:r>
            <a:r>
              <a:rPr lang="en-US" dirty="0" smtClean="0"/>
              <a:t>output = 1</a:t>
            </a:r>
          </a:p>
          <a:p>
            <a:r>
              <a:rPr lang="en-US" dirty="0" smtClean="0"/>
              <a:t>Else</a:t>
            </a:r>
          </a:p>
          <a:p>
            <a:pPr marL="0" indent="0">
              <a:buNone/>
            </a:pPr>
            <a:r>
              <a:rPr lang="en-US" dirty="0" smtClean="0"/>
              <a:t>	output = 0</a:t>
            </a:r>
          </a:p>
          <a:p>
            <a:r>
              <a:rPr lang="en-US" dirty="0" smtClean="0"/>
              <a:t>If output = 0 and target = 1</a:t>
            </a:r>
            <a:br>
              <a:rPr lang="en-US" dirty="0" smtClean="0"/>
            </a:br>
            <a:r>
              <a:rPr lang="en-US" dirty="0"/>
              <a:t/>
            </a:r>
            <a:br>
              <a:rPr lang="en-US" dirty="0"/>
            </a:br>
            <a:r>
              <a:rPr lang="en-US" dirty="0" smtClean="0"/>
              <a:t>	increase W’s from</a:t>
            </a:r>
            <a:br>
              <a:rPr lang="en-US" dirty="0" smtClean="0"/>
            </a:br>
            <a:r>
              <a:rPr lang="en-US" dirty="0" smtClean="0"/>
              <a:t>	    active inputs</a:t>
            </a:r>
          </a:p>
          <a:p>
            <a:r>
              <a:rPr lang="en-US" dirty="0" smtClean="0"/>
              <a:t>If output = 1 and target = 0</a:t>
            </a:r>
            <a:br>
              <a:rPr lang="en-US" dirty="0" smtClean="0"/>
            </a:br>
            <a:r>
              <a:rPr lang="en-US" dirty="0"/>
              <a:t/>
            </a:r>
            <a:br>
              <a:rPr lang="en-US" dirty="0"/>
            </a:br>
            <a:r>
              <a:rPr lang="en-US" dirty="0" smtClean="0"/>
              <a:t>	decrease W’s from</a:t>
            </a:r>
            <a:br>
              <a:rPr lang="en-US" dirty="0" smtClean="0"/>
            </a:br>
            <a:r>
              <a:rPr lang="en-US" dirty="0" smtClean="0"/>
              <a:t>	   active inputs</a:t>
            </a:r>
          </a:p>
        </p:txBody>
      </p:sp>
      <p:pic>
        <p:nvPicPr>
          <p:cNvPr id="5" name="Content Placeholder 5"/>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60482" t="57999"/>
          <a:stretch/>
        </p:blipFill>
        <p:spPr>
          <a:xfrm>
            <a:off x="7091082" y="1314073"/>
            <a:ext cx="2871799" cy="2291505"/>
          </a:xfrm>
        </p:spPr>
      </p:pic>
      <p:sp>
        <p:nvSpPr>
          <p:cNvPr id="7" name="Rectangle 6"/>
          <p:cNvSpPr/>
          <p:nvPr/>
        </p:nvSpPr>
        <p:spPr>
          <a:xfrm>
            <a:off x="6660776" y="3841375"/>
            <a:ext cx="3603812" cy="254149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7886765" y="5887200"/>
            <a:ext cx="622286" cy="369332"/>
          </a:xfrm>
          <a:prstGeom prst="rect">
            <a:avLst/>
          </a:prstGeom>
          <a:noFill/>
        </p:spPr>
        <p:txBody>
          <a:bodyPr wrap="none" rtlCol="0">
            <a:spAutoFit/>
          </a:bodyPr>
          <a:lstStyle/>
          <a:p>
            <a:r>
              <a:rPr lang="en-US" dirty="0" smtClean="0">
                <a:solidFill>
                  <a:schemeClr val="bg1"/>
                </a:solidFill>
              </a:rPr>
              <a:t>Sum</a:t>
            </a:r>
            <a:endParaRPr lang="en-US" dirty="0">
              <a:solidFill>
                <a:schemeClr val="bg1"/>
              </a:solidFill>
            </a:endParaRPr>
          </a:p>
        </p:txBody>
      </p:sp>
      <p:sp>
        <p:nvSpPr>
          <p:cNvPr id="14" name="TextBox 13"/>
          <p:cNvSpPr txBox="1"/>
          <p:nvPr/>
        </p:nvSpPr>
        <p:spPr>
          <a:xfrm>
            <a:off x="9119723" y="5741050"/>
            <a:ext cx="1144865" cy="369332"/>
          </a:xfrm>
          <a:prstGeom prst="rect">
            <a:avLst/>
          </a:prstGeom>
          <a:noFill/>
        </p:spPr>
        <p:txBody>
          <a:bodyPr wrap="none" rtlCol="0">
            <a:spAutoFit/>
          </a:bodyPr>
          <a:lstStyle/>
          <a:p>
            <a:r>
              <a:rPr lang="en-US" dirty="0" smtClean="0">
                <a:solidFill>
                  <a:schemeClr val="bg1"/>
                </a:solidFill>
              </a:rPr>
              <a:t>Threshold</a:t>
            </a:r>
            <a:endParaRPr lang="en-US" dirty="0">
              <a:solidFill>
                <a:schemeClr val="bg1"/>
              </a:solidFill>
            </a:endParaRPr>
          </a:p>
        </p:txBody>
      </p:sp>
      <p:grpSp>
        <p:nvGrpSpPr>
          <p:cNvPr id="18" name="Group 17"/>
          <p:cNvGrpSpPr/>
          <p:nvPr/>
        </p:nvGrpSpPr>
        <p:grpSpPr>
          <a:xfrm>
            <a:off x="7440705" y="4394483"/>
            <a:ext cx="2411507" cy="1435277"/>
            <a:chOff x="7422776" y="4320988"/>
            <a:chExt cx="2411507" cy="1435277"/>
          </a:xfrm>
        </p:grpSpPr>
        <p:cxnSp>
          <p:nvCxnSpPr>
            <p:cNvPr id="9" name="Straight Connector 8"/>
            <p:cNvCxnSpPr/>
            <p:nvPr/>
          </p:nvCxnSpPr>
          <p:spPr>
            <a:xfrm flipV="1">
              <a:off x="7422776" y="5647764"/>
              <a:ext cx="1210236" cy="896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8624047" y="4320988"/>
              <a:ext cx="8965" cy="133574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8624047" y="4320988"/>
              <a:ext cx="1210236" cy="896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8695765" y="5656729"/>
              <a:ext cx="331691" cy="995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
        <p:nvSpPr>
          <p:cNvPr id="17" name="TextBox 16"/>
          <p:cNvSpPr txBox="1"/>
          <p:nvPr/>
        </p:nvSpPr>
        <p:spPr>
          <a:xfrm>
            <a:off x="6775142" y="3897923"/>
            <a:ext cx="891591" cy="2031325"/>
          </a:xfrm>
          <a:prstGeom prst="rect">
            <a:avLst/>
          </a:prstGeom>
          <a:noFill/>
        </p:spPr>
        <p:txBody>
          <a:bodyPr wrap="none" rtlCol="0">
            <a:spAutoFit/>
          </a:bodyPr>
          <a:lstStyle/>
          <a:p>
            <a:r>
              <a:rPr lang="en-US" dirty="0" smtClean="0">
                <a:solidFill>
                  <a:schemeClr val="bg1"/>
                </a:solidFill>
              </a:rPr>
              <a:t>output:</a:t>
            </a:r>
          </a:p>
          <a:p>
            <a:r>
              <a:rPr lang="en-US" dirty="0">
                <a:solidFill>
                  <a:schemeClr val="bg1"/>
                </a:solidFill>
              </a:rPr>
              <a:t> </a:t>
            </a:r>
            <a:r>
              <a:rPr lang="en-US" dirty="0" smtClean="0">
                <a:solidFill>
                  <a:schemeClr val="bg1"/>
                </a:solidFill>
              </a:rPr>
              <a:t>    1</a:t>
            </a:r>
          </a:p>
          <a:p>
            <a:endParaRPr lang="en-US" dirty="0">
              <a:solidFill>
                <a:schemeClr val="bg1"/>
              </a:solidFill>
            </a:endParaRPr>
          </a:p>
          <a:p>
            <a:endParaRPr lang="en-US" dirty="0" smtClean="0">
              <a:solidFill>
                <a:schemeClr val="bg1"/>
              </a:solidFill>
            </a:endParaRPr>
          </a:p>
          <a:p>
            <a:endParaRPr lang="en-US" dirty="0" smtClean="0">
              <a:solidFill>
                <a:schemeClr val="bg1"/>
              </a:solidFill>
            </a:endParaRPr>
          </a:p>
          <a:p>
            <a:endParaRPr lang="en-US" dirty="0" smtClean="0">
              <a:solidFill>
                <a:schemeClr val="bg1"/>
              </a:solidFill>
            </a:endParaRPr>
          </a:p>
          <a:p>
            <a:r>
              <a:rPr lang="en-US" dirty="0">
                <a:solidFill>
                  <a:schemeClr val="bg1"/>
                </a:solidFill>
              </a:rPr>
              <a:t> </a:t>
            </a:r>
            <a:r>
              <a:rPr lang="en-US" dirty="0" smtClean="0">
                <a:solidFill>
                  <a:schemeClr val="bg1"/>
                </a:solidFill>
              </a:rPr>
              <a:t>    0</a:t>
            </a:r>
            <a:endParaRPr lang="en-US" dirty="0">
              <a:solidFill>
                <a:schemeClr val="bg1"/>
              </a:solidFill>
            </a:endParaRPr>
          </a:p>
        </p:txBody>
      </p:sp>
      <p:sp>
        <p:nvSpPr>
          <p:cNvPr id="19" name="Oval 18"/>
          <p:cNvSpPr/>
          <p:nvPr/>
        </p:nvSpPr>
        <p:spPr>
          <a:xfrm>
            <a:off x="7720916" y="1754277"/>
            <a:ext cx="165849" cy="1722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720916" y="3110754"/>
            <a:ext cx="165849" cy="17419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5563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Strengths and weaknesses of </a:t>
            </a:r>
            <a:r>
              <a:rPr lang="en-US" dirty="0" err="1"/>
              <a:t>P</a:t>
            </a:r>
            <a:r>
              <a:rPr lang="en-US" dirty="0" err="1" smtClean="0"/>
              <a:t>erceptrons</a:t>
            </a:r>
            <a:endParaRPr lang="en-US" dirty="0"/>
          </a:p>
        </p:txBody>
      </p:sp>
      <p:sp>
        <p:nvSpPr>
          <p:cNvPr id="3" name="Content Placeholder 2"/>
          <p:cNvSpPr>
            <a:spLocks noGrp="1"/>
          </p:cNvSpPr>
          <p:nvPr>
            <p:ph sz="half" idx="1"/>
          </p:nvPr>
        </p:nvSpPr>
        <p:spPr/>
        <p:txBody>
          <a:bodyPr>
            <a:normAutofit lnSpcReduction="10000"/>
          </a:bodyPr>
          <a:lstStyle/>
          <a:p>
            <a:r>
              <a:rPr lang="en-US" dirty="0" smtClean="0"/>
              <a:t>Inspired by the brain and statistics</a:t>
            </a:r>
          </a:p>
          <a:p>
            <a:r>
              <a:rPr lang="en-US" dirty="0" smtClean="0"/>
              <a:t>Designed to learn from experience</a:t>
            </a:r>
          </a:p>
          <a:p>
            <a:r>
              <a:rPr lang="en-US" dirty="0" smtClean="0"/>
              <a:t>Used an error-correcting learning rule</a:t>
            </a:r>
          </a:p>
          <a:p>
            <a:endParaRPr lang="en-US" dirty="0"/>
          </a:p>
        </p:txBody>
      </p:sp>
      <p:sp>
        <p:nvSpPr>
          <p:cNvPr id="4" name="Content Placeholder 3"/>
          <p:cNvSpPr>
            <a:spLocks noGrp="1"/>
          </p:cNvSpPr>
          <p:nvPr>
            <p:ph sz="half" idx="2"/>
          </p:nvPr>
        </p:nvSpPr>
        <p:spPr/>
        <p:txBody>
          <a:bodyPr>
            <a:normAutofit lnSpcReduction="10000"/>
          </a:bodyPr>
          <a:lstStyle/>
          <a:p>
            <a:r>
              <a:rPr lang="en-US" dirty="0" smtClean="0"/>
              <a:t>Learning </a:t>
            </a:r>
            <a:r>
              <a:rPr lang="en-US" dirty="0"/>
              <a:t>was limited to </a:t>
            </a:r>
            <a:r>
              <a:rPr lang="en-US" dirty="0" smtClean="0"/>
              <a:t>one </a:t>
            </a:r>
            <a:r>
              <a:rPr lang="en-US" dirty="0"/>
              <a:t>layer of </a:t>
            </a:r>
            <a:r>
              <a:rPr lang="en-US" dirty="0" smtClean="0"/>
              <a:t>connections, limiting the functions that could be learned</a:t>
            </a:r>
          </a:p>
          <a:p>
            <a:r>
              <a:rPr lang="en-US" dirty="0" smtClean="0"/>
              <a:t>An </a:t>
            </a:r>
            <a:r>
              <a:rPr lang="en-US" dirty="0"/>
              <a:t>explicit teaching signal was </a:t>
            </a:r>
            <a:r>
              <a:rPr lang="en-US" dirty="0" smtClean="0"/>
              <a:t>required</a:t>
            </a:r>
          </a:p>
          <a:p>
            <a:r>
              <a:rPr lang="en-US" dirty="0"/>
              <a:t>Units were </a:t>
            </a:r>
            <a:r>
              <a:rPr lang="en-US" dirty="0" smtClean="0"/>
              <a:t>binary, impeding propagation of learning signals</a:t>
            </a:r>
          </a:p>
          <a:p>
            <a:r>
              <a:rPr lang="en-US" dirty="0" smtClean="0"/>
              <a:t>Initial progress was slow because computers were slow and expensive</a:t>
            </a:r>
            <a:endParaRPr lang="en-US" dirty="0"/>
          </a:p>
          <a:p>
            <a:endParaRPr lang="en-US" dirty="0"/>
          </a:p>
        </p:txBody>
      </p:sp>
    </p:spTree>
    <p:extLst>
      <p:ext uri="{BB962C8B-B14F-4D97-AF65-F5344CB8AC3E}">
        <p14:creationId xmlns:p14="http://schemas.microsoft.com/office/powerpoint/2010/main" val="3712635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second wave: Overcoming the limitations of the Perceptron</a:t>
            </a:r>
            <a:endParaRPr lang="en-US" dirty="0"/>
          </a:p>
        </p:txBody>
      </p:sp>
      <p:pic>
        <p:nvPicPr>
          <p:cNvPr id="7" name="Content Placeholder 6"/>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t="50858" r="48264"/>
          <a:stretch/>
        </p:blipFill>
        <p:spPr>
          <a:xfrm>
            <a:off x="936812" y="2239320"/>
            <a:ext cx="5301659" cy="3523947"/>
          </a:xfrm>
        </p:spPr>
      </p:pic>
      <p:sp>
        <p:nvSpPr>
          <p:cNvPr id="4" name="Content Placeholder 3"/>
          <p:cNvSpPr>
            <a:spLocks noGrp="1"/>
          </p:cNvSpPr>
          <p:nvPr>
            <p:ph sz="half" idx="2"/>
          </p:nvPr>
        </p:nvSpPr>
        <p:spPr/>
        <p:txBody>
          <a:bodyPr>
            <a:normAutofit/>
          </a:bodyPr>
          <a:lstStyle/>
          <a:p>
            <a:endParaRPr lang="en-US" dirty="0" smtClean="0"/>
          </a:p>
          <a:p>
            <a:r>
              <a:rPr lang="en-US" dirty="0" smtClean="0"/>
              <a:t>Continuous but non-linear units</a:t>
            </a:r>
          </a:p>
          <a:p>
            <a:r>
              <a:rPr lang="en-US" dirty="0" smtClean="0"/>
              <a:t>Multiple layers to compute any computable function</a:t>
            </a:r>
          </a:p>
        </p:txBody>
      </p:sp>
      <p:pic>
        <p:nvPicPr>
          <p:cNvPr id="9" name="Picture 8"/>
          <p:cNvPicPr>
            <a:picLocks noChangeAspect="1"/>
          </p:cNvPicPr>
          <p:nvPr/>
        </p:nvPicPr>
        <p:blipFill rotWithShape="1">
          <a:blip r:embed="rId3"/>
          <a:srcRect t="22742"/>
          <a:stretch/>
        </p:blipFill>
        <p:spPr>
          <a:xfrm>
            <a:off x="838200" y="2390561"/>
            <a:ext cx="965815" cy="858606"/>
          </a:xfrm>
          <a:prstGeom prst="rect">
            <a:avLst/>
          </a:prstGeom>
        </p:spPr>
      </p:pic>
      <p:pic>
        <p:nvPicPr>
          <p:cNvPr id="6" name="Picture 5"/>
          <p:cNvPicPr>
            <a:picLocks noChangeAspect="1"/>
          </p:cNvPicPr>
          <p:nvPr/>
        </p:nvPicPr>
        <p:blipFill rotWithShape="1">
          <a:blip r:embed="rId3"/>
          <a:srcRect t="5861" b="53706"/>
          <a:stretch/>
        </p:blipFill>
        <p:spPr>
          <a:xfrm>
            <a:off x="838199" y="2304452"/>
            <a:ext cx="965815" cy="449357"/>
          </a:xfrm>
          <a:prstGeom prst="rect">
            <a:avLst/>
          </a:prstGeom>
        </p:spPr>
      </p:pic>
    </p:spTree>
    <p:extLst>
      <p:ext uri="{BB962C8B-B14F-4D97-AF65-F5344CB8AC3E}">
        <p14:creationId xmlns:p14="http://schemas.microsoft.com/office/powerpoint/2010/main" val="18373216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second wave: Overcoming the limitations of the Perceptron</a:t>
            </a:r>
            <a:endParaRPr lang="en-US" dirty="0"/>
          </a:p>
        </p:txBody>
      </p:sp>
      <p:pic>
        <p:nvPicPr>
          <p:cNvPr id="5" name="Content Placeholder 4"/>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52484" t="53050"/>
          <a:stretch/>
        </p:blipFill>
        <p:spPr>
          <a:xfrm>
            <a:off x="838200" y="2106739"/>
            <a:ext cx="5155656" cy="3564895"/>
          </a:xfrm>
        </p:spPr>
      </p:pic>
      <p:sp>
        <p:nvSpPr>
          <p:cNvPr id="4" name="Content Placeholder 3"/>
          <p:cNvSpPr>
            <a:spLocks noGrp="1"/>
          </p:cNvSpPr>
          <p:nvPr>
            <p:ph sz="half" idx="2"/>
          </p:nvPr>
        </p:nvSpPr>
        <p:spPr/>
        <p:txBody>
          <a:bodyPr>
            <a:normAutofit/>
          </a:bodyPr>
          <a:lstStyle/>
          <a:p>
            <a:endParaRPr lang="en-US" dirty="0" smtClean="0"/>
          </a:p>
          <a:p>
            <a:r>
              <a:rPr lang="en-US" dirty="0" smtClean="0"/>
              <a:t>Continuous but non-linear units</a:t>
            </a:r>
          </a:p>
          <a:p>
            <a:r>
              <a:rPr lang="en-US" dirty="0" smtClean="0"/>
              <a:t>Multiple layers to compute any computable function</a:t>
            </a:r>
          </a:p>
          <a:p>
            <a:r>
              <a:rPr lang="en-US" dirty="0" smtClean="0"/>
              <a:t>Continuity allows computing derivatives</a:t>
            </a:r>
          </a:p>
          <a:p>
            <a:r>
              <a:rPr lang="en-US" dirty="0" smtClean="0"/>
              <a:t>Computers are 1,000 times faster and cheaper</a:t>
            </a:r>
          </a:p>
        </p:txBody>
      </p:sp>
    </p:spTree>
    <p:extLst>
      <p:ext uri="{BB962C8B-B14F-4D97-AF65-F5344CB8AC3E}">
        <p14:creationId xmlns:p14="http://schemas.microsoft.com/office/powerpoint/2010/main" val="1432816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Early models of language and reading</a:t>
            </a:r>
            <a:endParaRPr lang="en-US" dirty="0"/>
          </a:p>
        </p:txBody>
      </p:sp>
      <p:sp>
        <p:nvSpPr>
          <p:cNvPr id="3" name="Content Placeholder 2"/>
          <p:cNvSpPr>
            <a:spLocks noGrp="1"/>
          </p:cNvSpPr>
          <p:nvPr>
            <p:ph idx="1"/>
          </p:nvPr>
        </p:nvSpPr>
        <p:spPr>
          <a:xfrm>
            <a:off x="1408269" y="1589880"/>
            <a:ext cx="4312508" cy="4525963"/>
          </a:xfrm>
        </p:spPr>
        <p:txBody>
          <a:bodyPr>
            <a:normAutofit fontScale="92500" lnSpcReduction="10000"/>
          </a:bodyPr>
          <a:lstStyle/>
          <a:p>
            <a:r>
              <a:rPr lang="en-US" dirty="0" smtClean="0"/>
              <a:t>When we learn language or when we learn to read, we </a:t>
            </a:r>
            <a:r>
              <a:rPr lang="en-US" dirty="0"/>
              <a:t>gradually acquire implicit encoding and responding abilities </a:t>
            </a:r>
            <a:r>
              <a:rPr lang="en-US" dirty="0" smtClean="0"/>
              <a:t>that </a:t>
            </a:r>
            <a:r>
              <a:rPr lang="en-US" i="1" dirty="0" smtClean="0"/>
              <a:t>can be described </a:t>
            </a:r>
            <a:r>
              <a:rPr lang="en-US" dirty="0" smtClean="0"/>
              <a:t>by rules</a:t>
            </a:r>
            <a:endParaRPr lang="en-US" dirty="0"/>
          </a:p>
          <a:p>
            <a:r>
              <a:rPr lang="en-US" dirty="0" smtClean="0"/>
              <a:t>… guided </a:t>
            </a:r>
            <a:r>
              <a:rPr lang="en-US" dirty="0"/>
              <a:t>by an environment that encourages these </a:t>
            </a:r>
            <a:r>
              <a:rPr lang="en-US" dirty="0" smtClean="0"/>
              <a:t>tendencies</a:t>
            </a:r>
          </a:p>
          <a:p>
            <a:r>
              <a:rPr lang="en-US" dirty="0" smtClean="0"/>
              <a:t>Fairly early models with just one hidden layer were able</a:t>
            </a:r>
            <a:br>
              <a:rPr lang="en-US" dirty="0" smtClean="0"/>
            </a:br>
            <a:r>
              <a:rPr lang="en-US" dirty="0" smtClean="0"/>
              <a:t>to capture many of these characteristics</a:t>
            </a:r>
          </a:p>
        </p:txBody>
      </p:sp>
      <p:pic>
        <p:nvPicPr>
          <p:cNvPr id="115" name="Picture 1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8233" y="1555026"/>
            <a:ext cx="3658111" cy="4696480"/>
          </a:xfrm>
          <a:prstGeom prst="rect">
            <a:avLst/>
          </a:prstGeom>
        </p:spPr>
      </p:pic>
    </p:spTree>
    <p:extLst>
      <p:ext uri="{BB962C8B-B14F-4D97-AF65-F5344CB8AC3E}">
        <p14:creationId xmlns:p14="http://schemas.microsoft.com/office/powerpoint/2010/main" val="42151262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aspects of intelligence could a neural network actually capture?</a:t>
            </a:r>
            <a:endParaRPr lang="en-US" dirty="0"/>
          </a:p>
        </p:txBody>
      </p:sp>
      <p:sp>
        <p:nvSpPr>
          <p:cNvPr id="3" name="Content Placeholder 2"/>
          <p:cNvSpPr>
            <a:spLocks noGrp="1"/>
          </p:cNvSpPr>
          <p:nvPr>
            <p:ph sz="half" idx="1"/>
          </p:nvPr>
        </p:nvSpPr>
        <p:spPr/>
        <p:txBody>
          <a:bodyPr>
            <a:normAutofit lnSpcReduction="10000"/>
          </a:bodyPr>
          <a:lstStyle/>
          <a:p>
            <a:r>
              <a:rPr lang="en-US" dirty="0" smtClean="0"/>
              <a:t>Basic skills such as</a:t>
            </a:r>
          </a:p>
          <a:p>
            <a:pPr lvl="1"/>
            <a:r>
              <a:rPr lang="en-US" dirty="0" smtClean="0"/>
              <a:t>Perception</a:t>
            </a:r>
          </a:p>
          <a:p>
            <a:pPr lvl="1"/>
            <a:r>
              <a:rPr lang="en-US" dirty="0" smtClean="0"/>
              <a:t>Skilled action</a:t>
            </a:r>
          </a:p>
          <a:p>
            <a:pPr lvl="1"/>
            <a:r>
              <a:rPr lang="en-US" dirty="0" smtClean="0"/>
              <a:t>Basic aspects of language</a:t>
            </a:r>
            <a:br>
              <a:rPr lang="en-US" dirty="0" smtClean="0"/>
            </a:br>
            <a:r>
              <a:rPr lang="en-US" dirty="0" smtClean="0"/>
              <a:t>  and reading</a:t>
            </a:r>
          </a:p>
          <a:p>
            <a:pPr lvl="1"/>
            <a:r>
              <a:rPr lang="en-US" dirty="0" smtClean="0"/>
              <a:t>Numerical intuition</a:t>
            </a:r>
          </a:p>
        </p:txBody>
      </p:sp>
      <p:sp>
        <p:nvSpPr>
          <p:cNvPr id="4" name="Content Placeholder 3"/>
          <p:cNvSpPr>
            <a:spLocks noGrp="1"/>
          </p:cNvSpPr>
          <p:nvPr>
            <p:ph sz="half" idx="2"/>
          </p:nvPr>
        </p:nvSpPr>
        <p:spPr/>
        <p:txBody>
          <a:bodyPr>
            <a:normAutofit lnSpcReduction="10000"/>
          </a:bodyPr>
          <a:lstStyle/>
          <a:p>
            <a:r>
              <a:rPr lang="en-US" dirty="0" smtClean="0"/>
              <a:t>But what about</a:t>
            </a:r>
          </a:p>
          <a:p>
            <a:pPr lvl="1"/>
            <a:r>
              <a:rPr lang="en-US" dirty="0"/>
              <a:t>Comprehension of </a:t>
            </a:r>
            <a:r>
              <a:rPr lang="en-US" dirty="0" smtClean="0"/>
              <a:t>sentences with complex structure and negation</a:t>
            </a:r>
            <a:endParaRPr lang="en-US" dirty="0"/>
          </a:p>
          <a:p>
            <a:pPr lvl="1"/>
            <a:r>
              <a:rPr lang="en-US" dirty="0" smtClean="0"/>
              <a:t>Hard games like chess and Go</a:t>
            </a:r>
          </a:p>
          <a:p>
            <a:r>
              <a:rPr lang="en-US" dirty="0" smtClean="0"/>
              <a:t>Or even</a:t>
            </a:r>
          </a:p>
          <a:p>
            <a:pPr lvl="1"/>
            <a:r>
              <a:rPr lang="en-US" dirty="0" smtClean="0"/>
              <a:t>Inferring causality</a:t>
            </a:r>
          </a:p>
          <a:p>
            <a:pPr lvl="1"/>
            <a:r>
              <a:rPr lang="en-US" dirty="0" smtClean="0"/>
              <a:t>Social cognition</a:t>
            </a:r>
          </a:p>
          <a:p>
            <a:pPr lvl="1"/>
            <a:r>
              <a:rPr lang="en-US" dirty="0" smtClean="0"/>
              <a:t>Mathematical and scientific reasoning</a:t>
            </a:r>
          </a:p>
          <a:p>
            <a:pPr lvl="1"/>
            <a:r>
              <a:rPr lang="en-US" dirty="0" smtClean="0"/>
              <a:t>Explanation and justification</a:t>
            </a:r>
          </a:p>
          <a:p>
            <a:pPr lvl="1"/>
            <a:r>
              <a:rPr lang="en-US" dirty="0" smtClean="0"/>
              <a:t>…</a:t>
            </a:r>
          </a:p>
        </p:txBody>
      </p:sp>
    </p:spTree>
    <p:extLst>
      <p:ext uri="{BB962C8B-B14F-4D97-AF65-F5344CB8AC3E}">
        <p14:creationId xmlns:p14="http://schemas.microsoft.com/office/powerpoint/2010/main" val="726762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try to build a mind?</a:t>
            </a:r>
            <a:endParaRPr lang="en-US" dirty="0"/>
          </a:p>
        </p:txBody>
      </p:sp>
      <p:sp>
        <p:nvSpPr>
          <p:cNvPr id="3" name="Content Placeholder 2"/>
          <p:cNvSpPr>
            <a:spLocks noGrp="1"/>
          </p:cNvSpPr>
          <p:nvPr>
            <p:ph idx="1"/>
          </p:nvPr>
        </p:nvSpPr>
        <p:spPr/>
        <p:txBody>
          <a:bodyPr/>
          <a:lstStyle/>
          <a:p>
            <a:r>
              <a:rPr lang="en-US" dirty="0" smtClean="0"/>
              <a:t>The ultimate test of understanding something </a:t>
            </a:r>
            <a:br>
              <a:rPr lang="en-US" dirty="0" smtClean="0"/>
            </a:br>
            <a:r>
              <a:rPr lang="en-US" dirty="0" smtClean="0"/>
              <a:t>is being able to recreate it</a:t>
            </a:r>
            <a:br>
              <a:rPr lang="en-US" dirty="0" smtClean="0"/>
            </a:br>
            <a:r>
              <a:rPr lang="en-US" dirty="0" smtClean="0"/>
              <a:t/>
            </a:r>
            <a:br>
              <a:rPr lang="en-US" dirty="0" smtClean="0"/>
            </a:br>
            <a:r>
              <a:rPr lang="en-US" dirty="0" smtClean="0"/>
              <a:t>	-- </a:t>
            </a:r>
            <a:r>
              <a:rPr lang="en-US" dirty="0" err="1" smtClean="0"/>
              <a:t>Demis</a:t>
            </a:r>
            <a:r>
              <a:rPr lang="en-US" dirty="0" smtClean="0"/>
              <a:t> Hassabis</a:t>
            </a:r>
            <a:endParaRPr lang="en-US" dirty="0"/>
          </a:p>
          <a:p>
            <a:endParaRPr lang="en-US" dirty="0" smtClean="0"/>
          </a:p>
          <a:p>
            <a:r>
              <a:rPr lang="en-US" dirty="0" smtClean="0"/>
              <a:t>What </a:t>
            </a:r>
            <a:r>
              <a:rPr lang="en-US" dirty="0"/>
              <a:t>I cannot build I do not truly </a:t>
            </a:r>
            <a:r>
              <a:rPr lang="en-US" dirty="0" smtClean="0"/>
              <a:t>understand </a:t>
            </a:r>
            <a:br>
              <a:rPr lang="en-US" dirty="0" smtClean="0"/>
            </a:br>
            <a:r>
              <a:rPr lang="en-US" dirty="0" smtClean="0"/>
              <a:t>       </a:t>
            </a:r>
          </a:p>
          <a:p>
            <a:pPr marL="0" indent="0">
              <a:buNone/>
            </a:pPr>
            <a:r>
              <a:rPr lang="en-US" dirty="0" smtClean="0"/>
              <a:t>             -- Richard </a:t>
            </a:r>
            <a:r>
              <a:rPr lang="en-US" dirty="0" err="1" smtClean="0"/>
              <a:t>Feinman</a:t>
            </a:r>
            <a:endParaRPr lang="en-US" dirty="0"/>
          </a:p>
          <a:p>
            <a:endParaRPr lang="en-US" dirty="0"/>
          </a:p>
        </p:txBody>
      </p:sp>
      <p:pic>
        <p:nvPicPr>
          <p:cNvPr id="1026" name="Picture 2" descr="http://www.museumsyndicate.com/images/artists/3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8097" y="3461321"/>
            <a:ext cx="2771775" cy="25241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28791"/>
          <a:stretch/>
        </p:blipFill>
        <p:spPr>
          <a:xfrm>
            <a:off x="8888095" y="365125"/>
            <a:ext cx="2686742" cy="2510810"/>
          </a:xfrm>
          <a:prstGeom prst="rect">
            <a:avLst/>
          </a:prstGeom>
        </p:spPr>
      </p:pic>
    </p:spTree>
    <p:extLst>
      <p:ext uri="{BB962C8B-B14F-4D97-AF65-F5344CB8AC3E}">
        <p14:creationId xmlns:p14="http://schemas.microsoft.com/office/powerpoint/2010/main" val="4065532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third wave:  The emergence of deep learning</a:t>
            </a:r>
            <a:endParaRPr lang="en-US" dirty="0"/>
          </a:p>
        </p:txBody>
      </p:sp>
      <p:sp>
        <p:nvSpPr>
          <p:cNvPr id="3" name="Content Placeholder 2"/>
          <p:cNvSpPr>
            <a:spLocks noGrp="1"/>
          </p:cNvSpPr>
          <p:nvPr>
            <p:ph sz="half" idx="1"/>
          </p:nvPr>
        </p:nvSpPr>
        <p:spPr/>
        <p:txBody>
          <a:bodyPr/>
          <a:lstStyle/>
          <a:p>
            <a:r>
              <a:rPr lang="en-US" dirty="0" smtClean="0"/>
              <a:t>Breakthroughs in machine speech perception and object classification</a:t>
            </a:r>
          </a:p>
          <a:p>
            <a:r>
              <a:rPr lang="en-US" dirty="0" smtClean="0"/>
              <a:t>Exciting new applications in machine translation</a:t>
            </a:r>
          </a:p>
          <a:p>
            <a:r>
              <a:rPr lang="en-US" dirty="0" smtClean="0"/>
              <a:t>Human-level action game performance and world-class performance in </a:t>
            </a:r>
            <a:r>
              <a:rPr lang="en-US" i="1" dirty="0" smtClean="0"/>
              <a:t>Go.</a:t>
            </a:r>
            <a:endParaRPr lang="en-US" dirty="0" smtClean="0"/>
          </a:p>
        </p:txBody>
      </p:sp>
      <p:pic>
        <p:nvPicPr>
          <p:cNvPr id="1028" name="Picture 4" descr="https://recodetech.files.wordpress.com/2016/01/28-january-2016_nature_cover.jpg?quality=80&amp;strip=info&amp;w=365&amp;strip=info"/>
          <p:cNvPicPr>
            <a:picLocks noChangeAspect="1" noChangeArrowheads="1"/>
          </p:cNvPicPr>
          <p:nvPr/>
        </p:nvPicPr>
        <p:blipFill rotWithShape="1">
          <a:blip r:embed="rId2">
            <a:extLst>
              <a:ext uri="{28A0092B-C50C-407E-A947-70E740481C1C}">
                <a14:useLocalDpi xmlns:a14="http://schemas.microsoft.com/office/drawing/2010/main" val="0"/>
              </a:ext>
            </a:extLst>
          </a:blip>
          <a:srcRect b="15849"/>
          <a:stretch/>
        </p:blipFill>
        <p:spPr bwMode="auto">
          <a:xfrm>
            <a:off x="6824640" y="1164829"/>
            <a:ext cx="4529160" cy="5012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79960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One variety of neural network: CNN</a:t>
            </a:r>
            <a:endParaRPr lang="en-US" dirty="0"/>
          </a:p>
        </p:txBody>
      </p:sp>
      <p:pic>
        <p:nvPicPr>
          <p:cNvPr id="4102" name="Picture 6" descr="http://www.clarifai.com/static/img_ours/cn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402" y="2469748"/>
            <a:ext cx="10707197" cy="284038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05691" y="5826034"/>
            <a:ext cx="10311092" cy="646331"/>
          </a:xfrm>
          <a:prstGeom prst="rect">
            <a:avLst/>
          </a:prstGeom>
          <a:noFill/>
        </p:spPr>
        <p:txBody>
          <a:bodyPr wrap="none" rtlCol="0">
            <a:spAutoFit/>
          </a:bodyPr>
          <a:lstStyle/>
          <a:p>
            <a:r>
              <a:rPr lang="en-US" dirty="0" smtClean="0"/>
              <a:t>These models are not only effective for machine vision, but as we will see they provide detailed accounts of</a:t>
            </a:r>
            <a:br>
              <a:rPr lang="en-US" dirty="0" smtClean="0"/>
            </a:br>
            <a:r>
              <a:rPr lang="en-US" dirty="0" smtClean="0"/>
              <a:t>the response properties of neurons in the visual cortex</a:t>
            </a:r>
          </a:p>
        </p:txBody>
      </p:sp>
    </p:spTree>
    <p:extLst>
      <p:ext uri="{BB962C8B-B14F-4D97-AF65-F5344CB8AC3E}">
        <p14:creationId xmlns:p14="http://schemas.microsoft.com/office/powerpoint/2010/main" val="151119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261847" cy="1325563"/>
          </a:xfrm>
        </p:spPr>
        <p:txBody>
          <a:bodyPr>
            <a:normAutofit fontScale="90000"/>
          </a:bodyPr>
          <a:lstStyle/>
          <a:p>
            <a:r>
              <a:rPr lang="en-US" dirty="0" smtClean="0"/>
              <a:t>Other varieties of deep </a:t>
            </a:r>
            <a:br>
              <a:rPr lang="en-US" dirty="0" smtClean="0"/>
            </a:br>
            <a:r>
              <a:rPr lang="en-US" dirty="0" smtClean="0"/>
              <a:t>neural networks</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t>Aut0-encoder networks</a:t>
            </a:r>
          </a:p>
          <a:p>
            <a:pPr lvl="1"/>
            <a:r>
              <a:rPr lang="en-US" dirty="0" smtClean="0"/>
              <a:t>Support unsupervised learning, providing a good start for supervised learning</a:t>
            </a:r>
          </a:p>
          <a:p>
            <a:r>
              <a:rPr lang="en-US" dirty="0" smtClean="0"/>
              <a:t>Recurrent neural networks</a:t>
            </a:r>
          </a:p>
          <a:p>
            <a:pPr lvl="1"/>
            <a:r>
              <a:rPr lang="en-US" dirty="0" smtClean="0"/>
              <a:t>Allow computations to unfold overtime</a:t>
            </a:r>
          </a:p>
          <a:p>
            <a:r>
              <a:rPr lang="en-US" dirty="0" smtClean="0"/>
              <a:t>Networks trained with reinforcement learning</a:t>
            </a:r>
          </a:p>
          <a:p>
            <a:pPr lvl="1"/>
            <a:r>
              <a:rPr lang="en-US" dirty="0" smtClean="0"/>
              <a:t>Can discover new ways to solve a problem</a:t>
            </a:r>
          </a:p>
          <a:p>
            <a:pPr lvl="1"/>
            <a:r>
              <a:rPr lang="en-US" dirty="0" smtClean="0"/>
              <a:t>Can reward themselves, and so be autonomous learners</a:t>
            </a:r>
            <a:endParaRPr lang="en-US" dirty="0"/>
          </a:p>
        </p:txBody>
      </p:sp>
      <p:pic>
        <p:nvPicPr>
          <p:cNvPr id="5" name="Content Placeholder 4"/>
          <p:cNvPicPr>
            <a:picLocks noGrp="1" noChangeAspect="1"/>
          </p:cNvPicPr>
          <p:nvPr>
            <p:ph sz="half" idx="2"/>
          </p:nvPr>
        </p:nvPicPr>
        <p:blipFill>
          <a:blip r:embed="rId2"/>
          <a:stretch>
            <a:fillRect/>
          </a:stretch>
        </p:blipFill>
        <p:spPr>
          <a:xfrm>
            <a:off x="7969974" y="263938"/>
            <a:ext cx="2787674" cy="6306153"/>
          </a:xfrm>
          <a:prstGeom prst="rect">
            <a:avLst/>
          </a:prstGeom>
        </p:spPr>
      </p:pic>
    </p:spTree>
    <p:extLst>
      <p:ext uri="{BB962C8B-B14F-4D97-AF65-F5344CB8AC3E}">
        <p14:creationId xmlns:p14="http://schemas.microsoft.com/office/powerpoint/2010/main" val="4318990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Other varieties of deep</a:t>
            </a:r>
            <a:br>
              <a:rPr lang="en-US" dirty="0" smtClean="0"/>
            </a:br>
            <a:r>
              <a:rPr lang="en-US" dirty="0" smtClean="0"/>
              <a:t>neural networks</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t>Aut0-encoder networks</a:t>
            </a:r>
          </a:p>
          <a:p>
            <a:pPr lvl="1"/>
            <a:r>
              <a:rPr lang="en-US" dirty="0" smtClean="0"/>
              <a:t>Support unsupervised learning, providing a good start for supervised learning</a:t>
            </a:r>
          </a:p>
          <a:p>
            <a:r>
              <a:rPr lang="en-US" dirty="0" smtClean="0"/>
              <a:t>Recurrent neural networks</a:t>
            </a:r>
          </a:p>
          <a:p>
            <a:pPr lvl="1"/>
            <a:r>
              <a:rPr lang="en-US" dirty="0" smtClean="0"/>
              <a:t>Allow computations to unfold overtime</a:t>
            </a:r>
          </a:p>
          <a:p>
            <a:r>
              <a:rPr lang="en-US" dirty="0" smtClean="0"/>
              <a:t>Networks trained with reinforcement learning</a:t>
            </a:r>
          </a:p>
          <a:p>
            <a:pPr lvl="1"/>
            <a:r>
              <a:rPr lang="en-US" dirty="0" smtClean="0"/>
              <a:t>Can discover new ways to solve a problem</a:t>
            </a:r>
          </a:p>
          <a:p>
            <a:pPr lvl="1"/>
            <a:r>
              <a:rPr lang="en-US" dirty="0" smtClean="0"/>
              <a:t>Can reward themselves, and so be autonomous learners</a:t>
            </a:r>
            <a:endParaRPr lang="en-US"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45216" y="2268071"/>
            <a:ext cx="5436988" cy="2174795"/>
          </a:xfrm>
        </p:spPr>
      </p:pic>
    </p:spTree>
    <p:extLst>
      <p:ext uri="{BB962C8B-B14F-4D97-AF65-F5344CB8AC3E}">
        <p14:creationId xmlns:p14="http://schemas.microsoft.com/office/powerpoint/2010/main" val="3571781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Understanding and producing complex language?</a:t>
            </a:r>
            <a:endParaRPr lang="en-US" dirty="0"/>
          </a:p>
        </p:txBody>
      </p:sp>
      <p:pic>
        <p:nvPicPr>
          <p:cNvPr id="7"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3418" y="2120202"/>
            <a:ext cx="11285164" cy="381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4820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Other varieties of deep</a:t>
            </a:r>
            <a:br>
              <a:rPr lang="en-US" dirty="0" smtClean="0"/>
            </a:br>
            <a:r>
              <a:rPr lang="en-US" dirty="0" smtClean="0"/>
              <a:t>neural networks</a:t>
            </a:r>
            <a:endParaRPr lang="en-US" dirty="0"/>
          </a:p>
        </p:txBody>
      </p:sp>
      <p:sp>
        <p:nvSpPr>
          <p:cNvPr id="3" name="Content Placeholder 2"/>
          <p:cNvSpPr>
            <a:spLocks noGrp="1"/>
          </p:cNvSpPr>
          <p:nvPr>
            <p:ph sz="half" idx="1"/>
          </p:nvPr>
        </p:nvSpPr>
        <p:spPr>
          <a:xfrm>
            <a:off x="922776" y="1798731"/>
            <a:ext cx="5025216" cy="4351338"/>
          </a:xfrm>
        </p:spPr>
        <p:txBody>
          <a:bodyPr>
            <a:normAutofit fontScale="92500" lnSpcReduction="20000"/>
          </a:bodyPr>
          <a:lstStyle/>
          <a:p>
            <a:r>
              <a:rPr lang="en-US" dirty="0" smtClean="0"/>
              <a:t>Aut0-encoder networks</a:t>
            </a:r>
          </a:p>
          <a:p>
            <a:pPr lvl="1"/>
            <a:r>
              <a:rPr lang="en-US" dirty="0" smtClean="0"/>
              <a:t>Support unsupervised learning, providing a good start for supervised learning</a:t>
            </a:r>
          </a:p>
          <a:p>
            <a:r>
              <a:rPr lang="en-US" dirty="0" smtClean="0"/>
              <a:t>Recurrent neural networks</a:t>
            </a:r>
          </a:p>
          <a:p>
            <a:pPr lvl="1"/>
            <a:r>
              <a:rPr lang="en-US" dirty="0" smtClean="0"/>
              <a:t>Allow computations to unfold over time</a:t>
            </a:r>
          </a:p>
          <a:p>
            <a:r>
              <a:rPr lang="en-US" dirty="0" smtClean="0"/>
              <a:t>Networks trained with reinforcement learning</a:t>
            </a:r>
          </a:p>
          <a:p>
            <a:pPr lvl="1"/>
            <a:r>
              <a:rPr lang="en-US" dirty="0" smtClean="0"/>
              <a:t>Can discover new ways to solve a problem</a:t>
            </a:r>
          </a:p>
          <a:p>
            <a:pPr lvl="1"/>
            <a:r>
              <a:rPr lang="en-US" dirty="0" smtClean="0"/>
              <a:t>Rewards can be internal (e.g. novelty, mastery) allowing autonomous learning</a:t>
            </a:r>
            <a:endParaRPr lang="en-US" dirty="0"/>
          </a:p>
        </p:txBody>
      </p:sp>
      <p:pic>
        <p:nvPicPr>
          <p:cNvPr id="7" name="Picture 6"/>
          <p:cNvPicPr>
            <a:picLocks noChangeAspect="1"/>
          </p:cNvPicPr>
          <p:nvPr/>
        </p:nvPicPr>
        <p:blipFill>
          <a:blip r:embed="rId2"/>
          <a:stretch>
            <a:fillRect/>
          </a:stretch>
        </p:blipFill>
        <p:spPr>
          <a:xfrm>
            <a:off x="5865583" y="2012236"/>
            <a:ext cx="5925172" cy="3444020"/>
          </a:xfrm>
          <a:prstGeom prst="rect">
            <a:avLst/>
          </a:prstGeom>
        </p:spPr>
      </p:pic>
    </p:spTree>
    <p:extLst>
      <p:ext uri="{BB962C8B-B14F-4D97-AF65-F5344CB8AC3E}">
        <p14:creationId xmlns:p14="http://schemas.microsoft.com/office/powerpoint/2010/main" val="3478401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3817" y="114300"/>
            <a:ext cx="10363200" cy="1143000"/>
          </a:xfrm>
        </p:spPr>
        <p:txBody>
          <a:bodyPr/>
          <a:lstStyle/>
          <a:p>
            <a:r>
              <a:rPr lang="en-US" sz="2400" dirty="0" smtClean="0"/>
              <a:t>A new departure: The neural ‘Turing Machine’ and the Differentiable Neural Computer (Graves, Wayne </a:t>
            </a:r>
            <a:r>
              <a:rPr lang="en-US" sz="2400" i="1" dirty="0" smtClean="0"/>
              <a:t>et al, </a:t>
            </a:r>
            <a:r>
              <a:rPr lang="en-US" sz="2400" dirty="0" smtClean="0"/>
              <a:t>2016)</a:t>
            </a:r>
            <a:endParaRPr lang="en-US" sz="24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7154" y="1204521"/>
            <a:ext cx="7248524" cy="2512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827" y="5314950"/>
            <a:ext cx="6515100" cy="1314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827" y="4190067"/>
            <a:ext cx="4635500" cy="1047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43752" y="3817663"/>
            <a:ext cx="4946651" cy="284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78076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responses to the reading</a:t>
            </a:r>
            <a:endParaRPr lang="en-US" dirty="0"/>
          </a:p>
        </p:txBody>
      </p:sp>
      <p:sp>
        <p:nvSpPr>
          <p:cNvPr id="3" name="Content Placeholder 2"/>
          <p:cNvSpPr>
            <a:spLocks noGrp="1"/>
          </p:cNvSpPr>
          <p:nvPr>
            <p:ph idx="1"/>
          </p:nvPr>
        </p:nvSpPr>
        <p:spPr/>
        <p:txBody>
          <a:bodyPr/>
          <a:lstStyle/>
          <a:p>
            <a:r>
              <a:rPr lang="en-US" dirty="0" smtClean="0"/>
              <a:t>Emergent vs Explicit representation of structure</a:t>
            </a:r>
          </a:p>
          <a:p>
            <a:r>
              <a:rPr lang="en-US" dirty="0" smtClean="0"/>
              <a:t>Biological vs Computer-based computation</a:t>
            </a:r>
          </a:p>
          <a:p>
            <a:r>
              <a:rPr lang="en-US" dirty="0" smtClean="0"/>
              <a:t>Need for massive balanced data </a:t>
            </a:r>
            <a:r>
              <a:rPr lang="en-US" smtClean="0"/>
              <a:t>for learning</a:t>
            </a:r>
            <a:endParaRPr lang="en-US" dirty="0" smtClean="0"/>
          </a:p>
          <a:p>
            <a:r>
              <a:rPr lang="en-US" dirty="0" smtClean="0"/>
              <a:t>Learning and development</a:t>
            </a:r>
          </a:p>
          <a:p>
            <a:r>
              <a:rPr lang="en-US" dirty="0" smtClean="0"/>
              <a:t>Memory and connections</a:t>
            </a:r>
          </a:p>
          <a:p>
            <a:r>
              <a:rPr lang="en-US" dirty="0" smtClean="0"/>
              <a:t>Scalability</a:t>
            </a:r>
          </a:p>
          <a:p>
            <a:r>
              <a:rPr lang="en-US" dirty="0" smtClean="0"/>
              <a:t>Simplicity, flexibility, and analytic understanding</a:t>
            </a:r>
          </a:p>
          <a:p>
            <a:endParaRPr lang="en-US" dirty="0"/>
          </a:p>
        </p:txBody>
      </p:sp>
    </p:spTree>
    <p:extLst>
      <p:ext uri="{BB962C8B-B14F-4D97-AF65-F5344CB8AC3E}">
        <p14:creationId xmlns:p14="http://schemas.microsoft.com/office/powerpoint/2010/main" val="26380842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exciting opportunity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Most of the developments in the third wave of neural network research are not intended as models of human abilities</a:t>
            </a:r>
          </a:p>
          <a:p>
            <a:pPr lvl="1"/>
            <a:r>
              <a:rPr lang="en-US" dirty="0" smtClean="0"/>
              <a:t>It could be argued that in many ways some of them exploit super-human resources, such as more computer power are larger trainings sets than humans have access to</a:t>
            </a:r>
          </a:p>
          <a:p>
            <a:r>
              <a:rPr lang="en-US" dirty="0" smtClean="0"/>
              <a:t>But they provide us with a tremendous opportunity</a:t>
            </a:r>
          </a:p>
          <a:p>
            <a:pPr lvl="1"/>
            <a:r>
              <a:rPr lang="en-US" dirty="0" smtClean="0"/>
              <a:t>New tools that we can use to model human abilities</a:t>
            </a:r>
          </a:p>
          <a:p>
            <a:pPr lvl="1"/>
            <a:r>
              <a:rPr lang="en-US" dirty="0" smtClean="0"/>
              <a:t>New tasks that can finally be tackled using neural network models</a:t>
            </a:r>
          </a:p>
          <a:p>
            <a:r>
              <a:rPr lang="en-US" dirty="0" smtClean="0"/>
              <a:t>These models are also still quite limited in some ways.</a:t>
            </a:r>
          </a:p>
          <a:p>
            <a:r>
              <a:rPr lang="en-US" dirty="0" smtClean="0"/>
              <a:t>As students in this course, </a:t>
            </a:r>
            <a:r>
              <a:rPr lang="en-US" i="1" dirty="0" smtClean="0">
                <a:solidFill>
                  <a:srgbClr val="002060"/>
                </a:solidFill>
              </a:rPr>
              <a:t>you</a:t>
            </a:r>
            <a:r>
              <a:rPr lang="en-US" dirty="0" smtClean="0"/>
              <a:t> have the opportunity to pioneer the application of these new developments to understanding human intelligence, and even to contribute to overcoming some of these existing models’ limitations</a:t>
            </a:r>
          </a:p>
        </p:txBody>
      </p:sp>
    </p:spTree>
    <p:extLst>
      <p:ext uri="{BB962C8B-B14F-4D97-AF65-F5344CB8AC3E}">
        <p14:creationId xmlns:p14="http://schemas.microsoft.com/office/powerpoint/2010/main" val="7536025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Psychology 209 – Goals and Approach</a:t>
            </a:r>
            <a:endParaRPr lang="en-US" dirty="0"/>
          </a:p>
        </p:txBody>
      </p:sp>
      <p:sp>
        <p:nvSpPr>
          <p:cNvPr id="3" name="Content Placeholder 2"/>
          <p:cNvSpPr>
            <a:spLocks noGrp="1"/>
          </p:cNvSpPr>
          <p:nvPr>
            <p:ph idx="1"/>
          </p:nvPr>
        </p:nvSpPr>
        <p:spPr/>
        <p:txBody>
          <a:bodyPr>
            <a:normAutofit/>
          </a:bodyPr>
          <a:lstStyle/>
          <a:p>
            <a:r>
              <a:rPr lang="en-US" dirty="0"/>
              <a:t>T</a:t>
            </a:r>
            <a:r>
              <a:rPr lang="en-US" dirty="0" smtClean="0"/>
              <a:t>o </a:t>
            </a:r>
            <a:r>
              <a:rPr lang="en-US" dirty="0"/>
              <a:t>familiarize students with:</a:t>
            </a:r>
          </a:p>
          <a:p>
            <a:pPr lvl="1"/>
            <a:r>
              <a:rPr lang="en-US" dirty="0" smtClean="0"/>
              <a:t>the </a:t>
            </a:r>
            <a:r>
              <a:rPr lang="en-US" dirty="0"/>
              <a:t>principles that govern learning and processing in neural </a:t>
            </a:r>
            <a:r>
              <a:rPr lang="en-US" dirty="0" smtClean="0"/>
              <a:t>networks</a:t>
            </a:r>
          </a:p>
          <a:p>
            <a:pPr lvl="1"/>
            <a:r>
              <a:rPr lang="en-US" dirty="0" smtClean="0"/>
              <a:t>the </a:t>
            </a:r>
            <a:r>
              <a:rPr lang="en-US" dirty="0"/>
              <a:t>implications and applications of neural networks for human cognition and its neural basis.</a:t>
            </a:r>
          </a:p>
          <a:p>
            <a:r>
              <a:rPr lang="en-US" dirty="0" smtClean="0"/>
              <a:t>Provide </a:t>
            </a:r>
            <a:r>
              <a:rPr lang="en-US" dirty="0"/>
              <a:t>students with an entry point for exploring neural network models, including </a:t>
            </a:r>
          </a:p>
          <a:p>
            <a:pPr lvl="1"/>
            <a:r>
              <a:rPr lang="en-US" dirty="0" smtClean="0"/>
              <a:t>software </a:t>
            </a:r>
            <a:r>
              <a:rPr lang="en-US" dirty="0"/>
              <a:t>tools and programming </a:t>
            </a:r>
            <a:r>
              <a:rPr lang="en-US" dirty="0" smtClean="0"/>
              <a:t>practices</a:t>
            </a:r>
          </a:p>
          <a:p>
            <a:pPr lvl="1"/>
            <a:r>
              <a:rPr lang="en-US" dirty="0" smtClean="0"/>
              <a:t>approaches </a:t>
            </a:r>
            <a:r>
              <a:rPr lang="en-US" dirty="0"/>
              <a:t>to testing and analyzing deep neural networks for cognitive and neural </a:t>
            </a:r>
            <a:r>
              <a:rPr lang="en-US" dirty="0" smtClean="0"/>
              <a:t>modeling.</a:t>
            </a:r>
            <a:endParaRPr lang="en-US" dirty="0"/>
          </a:p>
          <a:p>
            <a:endParaRPr lang="en-US" dirty="0"/>
          </a:p>
        </p:txBody>
      </p:sp>
    </p:spTree>
    <p:extLst>
      <p:ext uri="{BB962C8B-B14F-4D97-AF65-F5344CB8AC3E}">
        <p14:creationId xmlns:p14="http://schemas.microsoft.com/office/powerpoint/2010/main" val="17279894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what purpose?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To build better artificial systems to complement or support human </a:t>
            </a:r>
            <a:r>
              <a:rPr lang="en-US" dirty="0" smtClean="0"/>
              <a:t>intelligence and enhance products and services</a:t>
            </a:r>
            <a:endParaRPr lang="en-US" dirty="0" smtClean="0"/>
          </a:p>
          <a:p>
            <a:endParaRPr lang="en-US" dirty="0" smtClean="0"/>
          </a:p>
          <a:p>
            <a:pPr lvl="1"/>
            <a:r>
              <a:rPr lang="en-US" dirty="0" smtClean="0"/>
              <a:t>This is </a:t>
            </a:r>
            <a:r>
              <a:rPr lang="en-US" dirty="0" smtClean="0"/>
              <a:t>the goal at Google, Amazon, and Facebook</a:t>
            </a:r>
            <a:endParaRPr lang="en-US" dirty="0" smtClean="0"/>
          </a:p>
          <a:p>
            <a:endParaRPr lang="en-US" dirty="0"/>
          </a:p>
          <a:p>
            <a:r>
              <a:rPr lang="en-US" dirty="0" smtClean="0"/>
              <a:t>To provide new insights into how our own minds work</a:t>
            </a:r>
          </a:p>
          <a:p>
            <a:endParaRPr lang="en-US" dirty="0"/>
          </a:p>
          <a:p>
            <a:pPr lvl="1"/>
            <a:r>
              <a:rPr lang="en-US" dirty="0" smtClean="0"/>
              <a:t>This is the goal we focus on in this class</a:t>
            </a:r>
          </a:p>
          <a:p>
            <a:pPr lvl="1"/>
            <a:r>
              <a:rPr lang="en-US" dirty="0" smtClean="0"/>
              <a:t>We will learn about work done for other goals to help us in this effort</a:t>
            </a:r>
          </a:p>
          <a:p>
            <a:pPr lvl="1"/>
            <a:r>
              <a:rPr lang="en-US" dirty="0" smtClean="0"/>
              <a:t>We will also think about the aspects of human cognition these models can help us understand</a:t>
            </a:r>
          </a:p>
        </p:txBody>
      </p:sp>
    </p:spTree>
    <p:extLst>
      <p:ext uri="{BB962C8B-B14F-4D97-AF65-F5344CB8AC3E}">
        <p14:creationId xmlns:p14="http://schemas.microsoft.com/office/powerpoint/2010/main" val="10304597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Readings, </a:t>
            </a:r>
            <a:r>
              <a:rPr lang="en-US" dirty="0" err="1" smtClean="0"/>
              <a:t>homeworks</a:t>
            </a:r>
            <a:r>
              <a:rPr lang="en-US" dirty="0" smtClean="0"/>
              <a:t>, final projects</a:t>
            </a:r>
            <a:endParaRPr lang="en-US" dirty="0"/>
          </a:p>
        </p:txBody>
      </p:sp>
      <p:sp>
        <p:nvSpPr>
          <p:cNvPr id="3" name="Content Placeholder 2"/>
          <p:cNvSpPr>
            <a:spLocks noGrp="1"/>
          </p:cNvSpPr>
          <p:nvPr>
            <p:ph idx="1"/>
          </p:nvPr>
        </p:nvSpPr>
        <p:spPr/>
        <p:txBody>
          <a:bodyPr>
            <a:normAutofit/>
          </a:bodyPr>
          <a:lstStyle/>
          <a:p>
            <a:r>
              <a:rPr lang="en-US" dirty="0" smtClean="0"/>
              <a:t>Up to 20 pages of reading</a:t>
            </a:r>
          </a:p>
          <a:p>
            <a:pPr lvl="1"/>
            <a:r>
              <a:rPr lang="en-US" dirty="0" smtClean="0"/>
              <a:t>Completing the reading before class is expected</a:t>
            </a:r>
          </a:p>
          <a:p>
            <a:pPr lvl="1"/>
            <a:r>
              <a:rPr lang="en-US" dirty="0" smtClean="0"/>
              <a:t>Preparation statements required before class for most sessions</a:t>
            </a:r>
          </a:p>
          <a:p>
            <a:r>
              <a:rPr lang="en-US" dirty="0" smtClean="0"/>
              <a:t>Two main homeworks and a short starter homework</a:t>
            </a:r>
          </a:p>
          <a:p>
            <a:pPr lvl="1"/>
            <a:r>
              <a:rPr lang="en-US" dirty="0" smtClean="0"/>
              <a:t>Main homeworks require demonstrating conceptual understanding, learning and </a:t>
            </a:r>
            <a:r>
              <a:rPr lang="en-US" dirty="0" smtClean="0"/>
              <a:t>manipulation </a:t>
            </a:r>
            <a:r>
              <a:rPr lang="en-US" dirty="0" smtClean="0"/>
              <a:t>of simulation tools in Python &amp; </a:t>
            </a:r>
            <a:r>
              <a:rPr lang="en-US" dirty="0" smtClean="0"/>
              <a:t>Torch</a:t>
            </a:r>
            <a:endParaRPr lang="en-US" dirty="0" smtClean="0"/>
          </a:p>
          <a:p>
            <a:r>
              <a:rPr lang="en-US" dirty="0" smtClean="0"/>
              <a:t>Project</a:t>
            </a:r>
          </a:p>
          <a:p>
            <a:pPr lvl="1"/>
            <a:r>
              <a:rPr lang="en-US" dirty="0" smtClean="0"/>
              <a:t>Proposal due end of week 7</a:t>
            </a:r>
          </a:p>
          <a:p>
            <a:pPr lvl="1"/>
            <a:r>
              <a:rPr lang="en-US" dirty="0" smtClean="0"/>
              <a:t>Brief presentations during week 10</a:t>
            </a:r>
          </a:p>
          <a:p>
            <a:pPr lvl="1"/>
            <a:r>
              <a:rPr lang="en-US" dirty="0" smtClean="0"/>
              <a:t>10-page paper due Wed of Finals week</a:t>
            </a:r>
            <a:endParaRPr lang="en-US" dirty="0"/>
          </a:p>
        </p:txBody>
      </p:sp>
    </p:spTree>
    <p:extLst>
      <p:ext uri="{BB962C8B-B14F-4D97-AF65-F5344CB8AC3E}">
        <p14:creationId xmlns:p14="http://schemas.microsoft.com/office/powerpoint/2010/main" val="37614447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for next time</a:t>
            </a:r>
            <a:endParaRPr lang="en-US" dirty="0"/>
          </a:p>
        </p:txBody>
      </p:sp>
      <p:sp>
        <p:nvSpPr>
          <p:cNvPr id="3" name="Content Placeholder 2"/>
          <p:cNvSpPr>
            <a:spLocks noGrp="1"/>
          </p:cNvSpPr>
          <p:nvPr>
            <p:ph idx="1"/>
          </p:nvPr>
        </p:nvSpPr>
        <p:spPr/>
        <p:txBody>
          <a:bodyPr>
            <a:normAutofit lnSpcReduction="10000"/>
          </a:bodyPr>
          <a:lstStyle/>
          <a:p>
            <a:r>
              <a:rPr lang="en-US" dirty="0" smtClean="0"/>
              <a:t>The reading for next time is the first 14 pages of a longer paper – the second half is assigned for the following session</a:t>
            </a:r>
          </a:p>
          <a:p>
            <a:r>
              <a:rPr lang="en-US" dirty="0" smtClean="0"/>
              <a:t>The paper covers a set of basic neural network concepts and conventions that we will be using throughout the course, and also links neural networks to optimal Bayesian inference</a:t>
            </a:r>
          </a:p>
          <a:p>
            <a:r>
              <a:rPr lang="en-US" dirty="0" smtClean="0"/>
              <a:t>The first homework will closely assess your understanding of the concepts in the first half of the paper, and the ideas in the second half build on the ones in the first half, so it is important to understand them</a:t>
            </a:r>
          </a:p>
          <a:p>
            <a:r>
              <a:rPr lang="en-US" dirty="0" smtClean="0"/>
              <a:t>So read the paper carefully, and try to do the exercises suggested at various points.   Start in on the short homework due Friday</a:t>
            </a:r>
          </a:p>
        </p:txBody>
      </p:sp>
    </p:spTree>
    <p:extLst>
      <p:ext uri="{BB962C8B-B14F-4D97-AF65-F5344CB8AC3E}">
        <p14:creationId xmlns:p14="http://schemas.microsoft.com/office/powerpoint/2010/main" val="1096479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Kind of an Artificial Mind?</a:t>
            </a:r>
            <a:endParaRPr lang="en-US" dirty="0"/>
          </a:p>
        </p:txBody>
      </p:sp>
      <p:pic>
        <p:nvPicPr>
          <p:cNvPr id="6" name="Content Placeholder 5"/>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120775" y="2115161"/>
            <a:ext cx="5024438" cy="3772266"/>
          </a:xfrm>
        </p:spPr>
      </p:pic>
      <p:pic>
        <p:nvPicPr>
          <p:cNvPr id="7" name="Content Placeholder 6"/>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669883" y="2115163"/>
            <a:ext cx="4034583" cy="1900079"/>
          </a:xfrm>
        </p:spPr>
      </p:pic>
      <p:pic>
        <p:nvPicPr>
          <p:cNvPr id="8" name="Picture 7"/>
          <p:cNvPicPr>
            <a:picLocks noChangeAspect="1"/>
          </p:cNvPicPr>
          <p:nvPr/>
        </p:nvPicPr>
        <p:blipFill>
          <a:blip r:embed="rId5"/>
          <a:stretch>
            <a:fillRect/>
          </a:stretch>
        </p:blipFill>
        <p:spPr>
          <a:xfrm>
            <a:off x="7058873" y="4201503"/>
            <a:ext cx="3256601" cy="1828800"/>
          </a:xfrm>
          <a:prstGeom prst="rect">
            <a:avLst/>
          </a:prstGeom>
        </p:spPr>
      </p:pic>
    </p:spTree>
    <p:extLst>
      <p:ext uri="{BB962C8B-B14F-4D97-AF65-F5344CB8AC3E}">
        <p14:creationId xmlns:p14="http://schemas.microsoft.com/office/powerpoint/2010/main" val="38488719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Motivations from the brain</a:t>
            </a:r>
            <a:endParaRPr lang="en-US" dirty="0"/>
          </a:p>
        </p:txBody>
      </p:sp>
      <p:sp>
        <p:nvSpPr>
          <p:cNvPr id="3" name="Content Placeholder 2"/>
          <p:cNvSpPr>
            <a:spLocks noGrp="1"/>
          </p:cNvSpPr>
          <p:nvPr>
            <p:ph sz="half" idx="1"/>
          </p:nvPr>
        </p:nvSpPr>
        <p:spPr/>
        <p:txBody>
          <a:bodyPr/>
          <a:lstStyle/>
          <a:p>
            <a:r>
              <a:rPr lang="en-US" dirty="0" smtClean="0"/>
              <a:t>The brain looks like a neural network</a:t>
            </a:r>
          </a:p>
        </p:txBody>
      </p:sp>
      <p:pic>
        <p:nvPicPr>
          <p:cNvPr id="5" name="Picture 2" descr="CajalTrees"/>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l="10367" t="4504" r="16586" b="4504"/>
          <a:stretch>
            <a:fillRect/>
          </a:stretch>
        </p:blipFill>
        <p:spPr bwMode="auto">
          <a:xfrm>
            <a:off x="7225963" y="2154182"/>
            <a:ext cx="3221712" cy="369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21827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Motivations from the brain</a:t>
            </a:r>
            <a:endParaRPr lang="en-US" dirty="0"/>
          </a:p>
        </p:txBody>
      </p:sp>
      <p:sp>
        <p:nvSpPr>
          <p:cNvPr id="3" name="Content Placeholder 2"/>
          <p:cNvSpPr>
            <a:spLocks noGrp="1"/>
          </p:cNvSpPr>
          <p:nvPr>
            <p:ph sz="half" idx="1"/>
          </p:nvPr>
        </p:nvSpPr>
        <p:spPr/>
        <p:txBody>
          <a:bodyPr/>
          <a:lstStyle/>
          <a:p>
            <a:r>
              <a:rPr lang="en-US" dirty="0" smtClean="0"/>
              <a:t>The brain looks like a neural network</a:t>
            </a:r>
          </a:p>
          <a:p>
            <a:r>
              <a:rPr lang="en-US" dirty="0" smtClean="0"/>
              <a:t>Neurons respond to interesting features in the environment in a graded and continuous way</a:t>
            </a:r>
          </a:p>
          <a:p>
            <a:pPr marL="0" indent="0">
              <a:buNone/>
            </a:pPr>
            <a:endParaRPr lang="en-US" dirty="0" smtClean="0"/>
          </a:p>
        </p:txBody>
      </p:sp>
      <p:pic>
        <p:nvPicPr>
          <p:cNvPr id="9" name="Picture 6"/>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859874" y="1889759"/>
            <a:ext cx="3815832" cy="4075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7888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Motivations from the brain</a:t>
            </a:r>
            <a:endParaRPr lang="en-US" dirty="0"/>
          </a:p>
        </p:txBody>
      </p:sp>
      <p:sp>
        <p:nvSpPr>
          <p:cNvPr id="3" name="Content Placeholder 2"/>
          <p:cNvSpPr>
            <a:spLocks noGrp="1"/>
          </p:cNvSpPr>
          <p:nvPr>
            <p:ph sz="half" idx="1"/>
          </p:nvPr>
        </p:nvSpPr>
        <p:spPr/>
        <p:txBody>
          <a:bodyPr/>
          <a:lstStyle/>
          <a:p>
            <a:r>
              <a:rPr lang="en-US" dirty="0" smtClean="0"/>
              <a:t>The brain looks like a neural network</a:t>
            </a:r>
          </a:p>
          <a:p>
            <a:r>
              <a:rPr lang="en-US" dirty="0" smtClean="0"/>
              <a:t>Neurons respond to interesting features in the environment in a graded and continuous way</a:t>
            </a:r>
          </a:p>
          <a:p>
            <a:r>
              <a:rPr lang="en-US" dirty="0" smtClean="0"/>
              <a:t>Excitation and inhibition shape neural responses</a:t>
            </a:r>
          </a:p>
          <a:p>
            <a:pPr marL="0" indent="0">
              <a:buNone/>
            </a:pPr>
            <a:endParaRPr lang="en-US" dirty="0" smtClean="0"/>
          </a:p>
        </p:txBody>
      </p:sp>
      <p:pic>
        <p:nvPicPr>
          <p:cNvPr id="6" name="Picture 6" descr="Limulus"/>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b="64719"/>
          <a:stretch>
            <a:fillRect/>
          </a:stretch>
        </p:blipFill>
        <p:spPr>
          <a:xfrm>
            <a:off x="6674263" y="1907177"/>
            <a:ext cx="4325112" cy="3768998"/>
          </a:xfrm>
          <a:noFill/>
        </p:spPr>
      </p:pic>
    </p:spTree>
    <p:extLst>
      <p:ext uri="{BB962C8B-B14F-4D97-AF65-F5344CB8AC3E}">
        <p14:creationId xmlns:p14="http://schemas.microsoft.com/office/powerpoint/2010/main" val="1469258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Motivations from the brain</a:t>
            </a:r>
            <a:endParaRPr lang="en-US" dirty="0"/>
          </a:p>
        </p:txBody>
      </p:sp>
      <p:sp>
        <p:nvSpPr>
          <p:cNvPr id="3" name="Content Placeholder 2"/>
          <p:cNvSpPr>
            <a:spLocks noGrp="1"/>
          </p:cNvSpPr>
          <p:nvPr>
            <p:ph sz="half" idx="1"/>
          </p:nvPr>
        </p:nvSpPr>
        <p:spPr/>
        <p:txBody>
          <a:bodyPr/>
          <a:lstStyle/>
          <a:p>
            <a:r>
              <a:rPr lang="en-US" dirty="0" smtClean="0"/>
              <a:t>The brain looks like a neural network</a:t>
            </a:r>
          </a:p>
          <a:p>
            <a:r>
              <a:rPr lang="en-US" dirty="0" smtClean="0"/>
              <a:t>Neurons respond to interesting features in the environment in a graded and continuous way</a:t>
            </a:r>
          </a:p>
          <a:p>
            <a:r>
              <a:rPr lang="en-US" dirty="0" smtClean="0"/>
              <a:t>Excitation and inhibition shape neural responses</a:t>
            </a:r>
          </a:p>
          <a:p>
            <a:r>
              <a:rPr lang="en-US" dirty="0" smtClean="0"/>
              <a:t>Such influences can explain contrast effects in human perception</a:t>
            </a:r>
          </a:p>
          <a:p>
            <a:pPr marL="0" indent="0">
              <a:buNone/>
            </a:pPr>
            <a:endParaRPr lang="en-US" dirty="0" smtClean="0"/>
          </a:p>
        </p:txBody>
      </p:sp>
      <p:sp>
        <p:nvSpPr>
          <p:cNvPr id="5" name="AutoShape 4" descr="Image result for color contrast illusi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Image result for color contrast illusion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Image result for color contrast illusion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4" name="Picture 10"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1552" y="1803054"/>
            <a:ext cx="5144903" cy="3429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4169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Motivations from the effort to understand human abilities</a:t>
            </a:r>
            <a:endParaRPr lang="en-US" dirty="0"/>
          </a:p>
        </p:txBody>
      </p:sp>
      <p:sp>
        <p:nvSpPr>
          <p:cNvPr id="3" name="Content Placeholder 2"/>
          <p:cNvSpPr>
            <a:spLocks noGrp="1"/>
          </p:cNvSpPr>
          <p:nvPr>
            <p:ph sz="half" idx="1"/>
          </p:nvPr>
        </p:nvSpPr>
        <p:spPr>
          <a:xfrm>
            <a:off x="925033" y="1825625"/>
            <a:ext cx="5220183" cy="4351338"/>
          </a:xfrm>
        </p:spPr>
        <p:txBody>
          <a:bodyPr/>
          <a:lstStyle/>
          <a:p>
            <a:endParaRPr lang="en-US" dirty="0" smtClean="0"/>
          </a:p>
          <a:p>
            <a:r>
              <a:rPr lang="en-US" dirty="0" smtClean="0"/>
              <a:t>Contextual effects in perception</a:t>
            </a:r>
          </a:p>
          <a:p>
            <a:endParaRPr lang="en-US" dirty="0" smtClean="0"/>
          </a:p>
          <a:p>
            <a:r>
              <a:rPr lang="en-US" dirty="0" smtClean="0"/>
              <a:t>Multiple graded constraint satisfaction in many domains</a:t>
            </a:r>
          </a:p>
        </p:txBody>
      </p:sp>
      <p:pic>
        <p:nvPicPr>
          <p:cNvPr id="5" name="Picture 2" descr="C:\Users\jlmcc\Desktop\ToDo\PDP@25\Interactivity\final\Figures\Fig1.tif"/>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558810" y="1825625"/>
            <a:ext cx="455601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9239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TM04033923[[fn=Depth]]</Template>
  <TotalTime>1386</TotalTime>
  <Words>1639</Words>
  <Application>Microsoft Office PowerPoint</Application>
  <PresentationFormat>Widescreen</PresentationFormat>
  <Paragraphs>195</Paragraphs>
  <Slides>31</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Corbel</vt:lpstr>
      <vt:lpstr>Depth</vt:lpstr>
      <vt:lpstr>Can they help us understand  the human mind?</vt:lpstr>
      <vt:lpstr>Why try to build a mind?</vt:lpstr>
      <vt:lpstr>To what purpose?</vt:lpstr>
      <vt:lpstr>What Kind of an Artificial Mind?</vt:lpstr>
      <vt:lpstr>Motivations from the brain</vt:lpstr>
      <vt:lpstr>Motivations from the brain</vt:lpstr>
      <vt:lpstr>Motivations from the brain</vt:lpstr>
      <vt:lpstr>Motivations from the brain</vt:lpstr>
      <vt:lpstr>Motivations from the effort to understand human abilities</vt:lpstr>
      <vt:lpstr>Neural network models as constraint-satisfaction systems</vt:lpstr>
      <vt:lpstr>Neural network models as constraint-satisfaction systems</vt:lpstr>
      <vt:lpstr>Neural network models as constraint-satisfaction systems</vt:lpstr>
      <vt:lpstr>Can neural networks help us understand how we learn?</vt:lpstr>
      <vt:lpstr>The perceptron</vt:lpstr>
      <vt:lpstr>Strengths and weaknesses of Perceptrons</vt:lpstr>
      <vt:lpstr>The second wave: Overcoming the limitations of the Perceptron</vt:lpstr>
      <vt:lpstr>The second wave: Overcoming the limitations of the Perceptron</vt:lpstr>
      <vt:lpstr>Early models of language and reading</vt:lpstr>
      <vt:lpstr>What aspects of intelligence could a neural network actually capture?</vt:lpstr>
      <vt:lpstr>The third wave:  The emergence of deep learning</vt:lpstr>
      <vt:lpstr>One variety of neural network: CNN</vt:lpstr>
      <vt:lpstr>Other varieties of deep  neural networks</vt:lpstr>
      <vt:lpstr>Other varieties of deep neural networks</vt:lpstr>
      <vt:lpstr>Understanding and producing complex language?</vt:lpstr>
      <vt:lpstr>Other varieties of deep neural networks</vt:lpstr>
      <vt:lpstr>A new departure: The neural ‘Turing Machine’ and the Differentiable Neural Computer (Graves, Wayne et al, 2016)</vt:lpstr>
      <vt:lpstr>Your responses to the reading</vt:lpstr>
      <vt:lpstr>An exciting opportunity</vt:lpstr>
      <vt:lpstr>Psychology 209 – Goals and Approach</vt:lpstr>
      <vt:lpstr>Readings, homeworks, final projects</vt:lpstr>
      <vt:lpstr>Reading for next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Brief History</dc:title>
  <dc:creator>Jay McClelland</dc:creator>
  <cp:lastModifiedBy>Jay McClelland</cp:lastModifiedBy>
  <cp:revision>80</cp:revision>
  <dcterms:created xsi:type="dcterms:W3CDTF">2016-02-29T06:38:12Z</dcterms:created>
  <dcterms:modified xsi:type="dcterms:W3CDTF">2019-01-08T17:55:20Z</dcterms:modified>
</cp:coreProperties>
</file>